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9" d="100"/>
          <a:sy n="89" d="100"/>
        </p:scale>
        <p:origin x="43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3BA59C3C-5092-4B29-957C-39EA07761D6B}"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84A7C-B756-461F-82DE-308C9718A1E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8130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A59C3C-5092-4B29-957C-39EA07761D6B}"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84A7C-B756-461F-82DE-308C9718A1EC}" type="slidenum">
              <a:rPr lang="en-US" smtClean="0"/>
              <a:t>‹#›</a:t>
            </a:fld>
            <a:endParaRPr lang="en-US"/>
          </a:p>
        </p:txBody>
      </p:sp>
    </p:spTree>
    <p:extLst>
      <p:ext uri="{BB962C8B-B14F-4D97-AF65-F5344CB8AC3E}">
        <p14:creationId xmlns:p14="http://schemas.microsoft.com/office/powerpoint/2010/main" val="278918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A59C3C-5092-4B29-957C-39EA07761D6B}"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84A7C-B756-461F-82DE-308C9718A1EC}"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0313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A59C3C-5092-4B29-957C-39EA07761D6B}"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84A7C-B756-461F-82DE-308C9718A1EC}" type="slidenum">
              <a:rPr lang="en-US" smtClean="0"/>
              <a:t>‹#›</a:t>
            </a:fld>
            <a:endParaRPr lang="en-US"/>
          </a:p>
        </p:txBody>
      </p:sp>
    </p:spTree>
    <p:extLst>
      <p:ext uri="{BB962C8B-B14F-4D97-AF65-F5344CB8AC3E}">
        <p14:creationId xmlns:p14="http://schemas.microsoft.com/office/powerpoint/2010/main" val="1015858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A59C3C-5092-4B29-957C-39EA07761D6B}" type="datetimeFigureOut">
              <a:rPr lang="en-US" smtClean="0"/>
              <a:t>10/6/2023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684A7C-B756-461F-82DE-308C9718A1E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7422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A59C3C-5092-4B29-957C-39EA07761D6B}" type="datetimeFigureOut">
              <a:rPr lang="en-US" smtClean="0"/>
              <a:t>10/6/2023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84A7C-B756-461F-82DE-308C9718A1EC}" type="slidenum">
              <a:rPr lang="en-US" smtClean="0"/>
              <a:t>‹#›</a:t>
            </a:fld>
            <a:endParaRPr lang="en-US"/>
          </a:p>
        </p:txBody>
      </p:sp>
    </p:spTree>
    <p:extLst>
      <p:ext uri="{BB962C8B-B14F-4D97-AF65-F5344CB8AC3E}">
        <p14:creationId xmlns:p14="http://schemas.microsoft.com/office/powerpoint/2010/main" val="954907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A59C3C-5092-4B29-957C-39EA07761D6B}" type="datetimeFigureOut">
              <a:rPr lang="en-US" smtClean="0"/>
              <a:t>10/6/2023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684A7C-B756-461F-82DE-308C9718A1EC}" type="slidenum">
              <a:rPr lang="en-US" smtClean="0"/>
              <a:t>‹#›</a:t>
            </a:fld>
            <a:endParaRPr lang="en-US"/>
          </a:p>
        </p:txBody>
      </p:sp>
    </p:spTree>
    <p:extLst>
      <p:ext uri="{BB962C8B-B14F-4D97-AF65-F5344CB8AC3E}">
        <p14:creationId xmlns:p14="http://schemas.microsoft.com/office/powerpoint/2010/main" val="2912352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BA59C3C-5092-4B29-957C-39EA07761D6B}" type="datetimeFigureOut">
              <a:rPr lang="en-US" smtClean="0"/>
              <a:t>10/6/2023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684A7C-B756-461F-82DE-308C9718A1EC}" type="slidenum">
              <a:rPr lang="en-US" smtClean="0"/>
              <a:t>‹#›</a:t>
            </a:fld>
            <a:endParaRPr lang="en-US"/>
          </a:p>
        </p:txBody>
      </p:sp>
    </p:spTree>
    <p:extLst>
      <p:ext uri="{BB962C8B-B14F-4D97-AF65-F5344CB8AC3E}">
        <p14:creationId xmlns:p14="http://schemas.microsoft.com/office/powerpoint/2010/main" val="920185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A59C3C-5092-4B29-957C-39EA07761D6B}" type="datetimeFigureOut">
              <a:rPr lang="en-US" smtClean="0"/>
              <a:t>10/6/2023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684A7C-B756-461F-82DE-308C9718A1EC}" type="slidenum">
              <a:rPr lang="en-US" smtClean="0"/>
              <a:t>‹#›</a:t>
            </a:fld>
            <a:endParaRPr lang="en-US"/>
          </a:p>
        </p:txBody>
      </p:sp>
    </p:spTree>
    <p:extLst>
      <p:ext uri="{BB962C8B-B14F-4D97-AF65-F5344CB8AC3E}">
        <p14:creationId xmlns:p14="http://schemas.microsoft.com/office/powerpoint/2010/main" val="1805605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59C3C-5092-4B29-957C-39EA07761D6B}" type="datetimeFigureOut">
              <a:rPr lang="en-US" smtClean="0"/>
              <a:t>10/6/2023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84A7C-B756-461F-82DE-308C9718A1EC}" type="slidenum">
              <a:rPr lang="en-US" smtClean="0"/>
              <a:t>‹#›</a:t>
            </a:fld>
            <a:endParaRPr lang="en-US"/>
          </a:p>
        </p:txBody>
      </p:sp>
    </p:spTree>
    <p:extLst>
      <p:ext uri="{BB962C8B-B14F-4D97-AF65-F5344CB8AC3E}">
        <p14:creationId xmlns:p14="http://schemas.microsoft.com/office/powerpoint/2010/main" val="524617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A59C3C-5092-4B29-957C-39EA07761D6B}" type="datetimeFigureOut">
              <a:rPr lang="en-US" smtClean="0"/>
              <a:t>10/6/2023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684A7C-B756-461F-82DE-308C9718A1EC}"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3882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BA59C3C-5092-4B29-957C-39EA07761D6B}" type="datetimeFigureOut">
              <a:rPr lang="en-US" smtClean="0"/>
              <a:t>10/6/2023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9684A7C-B756-461F-82DE-308C9718A1EC}"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44536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Essential skills: </a:t>
            </a:r>
            <a:r>
              <a:rPr lang="en-US" dirty="0" smtClean="0"/>
              <a:t>teaching a child with autism to wait </a:t>
            </a:r>
            <a:r>
              <a:rPr lang="en-US" smtClean="0"/>
              <a:t>and </a:t>
            </a:r>
            <a:r>
              <a:rPr lang="en-US" smtClean="0"/>
              <a:t>accept </a:t>
            </a:r>
            <a:r>
              <a:rPr lang="en-US" dirty="0" smtClean="0"/>
              <a:t>a refusal</a:t>
            </a:r>
            <a:endParaRPr lang="en-US" dirty="0"/>
          </a:p>
        </p:txBody>
      </p:sp>
      <p:sp>
        <p:nvSpPr>
          <p:cNvPr id="3" name="Subtitle 2"/>
          <p:cNvSpPr>
            <a:spLocks noGrp="1"/>
          </p:cNvSpPr>
          <p:nvPr>
            <p:ph type="subTitle" idx="1"/>
          </p:nvPr>
        </p:nvSpPr>
        <p:spPr/>
        <p:txBody>
          <a:bodyPr/>
          <a:lstStyle/>
          <a:p>
            <a:r>
              <a:rPr lang="en-US" dirty="0" smtClean="0"/>
              <a:t>Comarniceanu Alexandra, BCBA</a:t>
            </a:r>
            <a:endParaRPr lang="en-US" dirty="0"/>
          </a:p>
        </p:txBody>
      </p:sp>
    </p:spTree>
    <p:extLst>
      <p:ext uri="{BB962C8B-B14F-4D97-AF65-F5344CB8AC3E}">
        <p14:creationId xmlns:p14="http://schemas.microsoft.com/office/powerpoint/2010/main" val="3677569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As behavior analysts we teach a lot of skills because we aim to increase the quality  of life of the people we work with.</a:t>
            </a:r>
          </a:p>
          <a:p>
            <a:endParaRPr lang="en-US" dirty="0"/>
          </a:p>
          <a:p>
            <a:r>
              <a:rPr lang="en-US" dirty="0" smtClean="0"/>
              <a:t>Two major skills that have a huge impact on a person’s quality of life are the ability to wait and the ability to take “no” for an answer.</a:t>
            </a:r>
          </a:p>
          <a:p>
            <a:endParaRPr lang="en-US" dirty="0"/>
          </a:p>
          <a:p>
            <a:endParaRPr lang="en-US" dirty="0"/>
          </a:p>
          <a:p>
            <a:pPr marL="0" indent="0">
              <a:buNone/>
            </a:pPr>
            <a:endParaRPr lang="en-US" dirty="0"/>
          </a:p>
        </p:txBody>
      </p:sp>
    </p:spTree>
    <p:extLst>
      <p:ext uri="{BB962C8B-B14F-4D97-AF65-F5344CB8AC3E}">
        <p14:creationId xmlns:p14="http://schemas.microsoft.com/office/powerpoint/2010/main" val="1565555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ability to wait</a:t>
            </a:r>
            <a:endParaRPr lang="en-US" dirty="0"/>
          </a:p>
        </p:txBody>
      </p:sp>
      <p:sp>
        <p:nvSpPr>
          <p:cNvPr id="3" name="Content Placeholder 2"/>
          <p:cNvSpPr>
            <a:spLocks noGrp="1"/>
          </p:cNvSpPr>
          <p:nvPr>
            <p:ph idx="1"/>
          </p:nvPr>
        </p:nvSpPr>
        <p:spPr/>
        <p:txBody>
          <a:bodyPr/>
          <a:lstStyle/>
          <a:p>
            <a:endParaRPr lang="en-US" dirty="0" smtClean="0"/>
          </a:p>
          <a:p>
            <a:r>
              <a:rPr lang="en-US" dirty="0" smtClean="0"/>
              <a:t>Materials </a:t>
            </a:r>
            <a:r>
              <a:rPr lang="en-US" dirty="0"/>
              <a:t>needed: a visual timer on your phone, an hour glass, a kitchen timer, etc.</a:t>
            </a:r>
          </a:p>
          <a:p>
            <a:endParaRPr lang="en-US" dirty="0" smtClean="0"/>
          </a:p>
          <a:p>
            <a:r>
              <a:rPr lang="en-US" dirty="0" smtClean="0"/>
              <a:t>Steps:</a:t>
            </a:r>
          </a:p>
          <a:p>
            <a:r>
              <a:rPr lang="en-US" dirty="0" smtClean="0"/>
              <a:t>1. Measure the time interval the child is able to wait (when he wants something), before starting to emit challenging behaviors.</a:t>
            </a:r>
          </a:p>
          <a:p>
            <a:r>
              <a:rPr lang="en-US" dirty="0" smtClean="0"/>
              <a:t>2. Start from there, and select you initial time interval by adding a short amount of time.</a:t>
            </a:r>
          </a:p>
          <a:p>
            <a:endParaRPr lang="en-US" dirty="0"/>
          </a:p>
        </p:txBody>
      </p:sp>
    </p:spTree>
    <p:extLst>
      <p:ext uri="{BB962C8B-B14F-4D97-AF65-F5344CB8AC3E}">
        <p14:creationId xmlns:p14="http://schemas.microsoft.com/office/powerpoint/2010/main" val="3554210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r>
              <a:rPr lang="en-US" dirty="0" smtClean="0"/>
              <a:t>3. Use your child preferences in order to teach this skill. Think of the things he likes and group them into two categories: things he really, really likes and things he moderately likes. Start with the second category when teaching.</a:t>
            </a:r>
            <a:endParaRPr lang="en-US" dirty="0"/>
          </a:p>
          <a:p>
            <a:r>
              <a:rPr lang="en-US" dirty="0"/>
              <a:t>4</a:t>
            </a:r>
            <a:r>
              <a:rPr lang="en-US" dirty="0" smtClean="0"/>
              <a:t>. Create a lot of learning opportunities throughout the day:  keep the visual timer with you and wait for situation in which your child indicates that he wants something of moderate value (stimuli from the second category you identified).</a:t>
            </a:r>
          </a:p>
          <a:p>
            <a:r>
              <a:rPr lang="en-US" dirty="0"/>
              <a:t> </a:t>
            </a:r>
            <a:r>
              <a:rPr lang="en-US" dirty="0" smtClean="0"/>
              <a:t>5. After he shows you that he wants a specific item, you quickly show him the visual timer and you ask him to wait.</a:t>
            </a:r>
            <a:endParaRPr lang="en-US" dirty="0"/>
          </a:p>
        </p:txBody>
      </p:sp>
    </p:spTree>
    <p:extLst>
      <p:ext uri="{BB962C8B-B14F-4D97-AF65-F5344CB8AC3E}">
        <p14:creationId xmlns:p14="http://schemas.microsoft.com/office/powerpoint/2010/main" val="3945524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6. After the initial time interval passes, we immediately hand the desired item to the child.</a:t>
            </a:r>
          </a:p>
          <a:p>
            <a:endParaRPr lang="en-US" dirty="0"/>
          </a:p>
          <a:p>
            <a:r>
              <a:rPr lang="en-US" dirty="0" smtClean="0"/>
              <a:t>We make sure to create at least 10 learning opportunities throughout the day, in different contexts, with different people and objects.</a:t>
            </a:r>
          </a:p>
          <a:p>
            <a:r>
              <a:rPr lang="en-US" dirty="0" smtClean="0"/>
              <a:t>Generalization is crucial!</a:t>
            </a:r>
          </a:p>
          <a:p>
            <a:endParaRPr lang="en-US" dirty="0"/>
          </a:p>
          <a:p>
            <a:r>
              <a:rPr lang="en-US" dirty="0" smtClean="0"/>
              <a:t>As the child starts to have success, we increase the time interval gradually, so that he is able to wait for longer intervals.</a:t>
            </a:r>
          </a:p>
          <a:p>
            <a:endParaRPr lang="en-US" dirty="0"/>
          </a:p>
        </p:txBody>
      </p:sp>
    </p:spTree>
    <p:extLst>
      <p:ext uri="{BB962C8B-B14F-4D97-AF65-F5344CB8AC3E}">
        <p14:creationId xmlns:p14="http://schemas.microsoft.com/office/powerpoint/2010/main" val="1193269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Also, when we pass the 1 minute mark, we can start to introduce some easy activities while waiting.</a:t>
            </a:r>
          </a:p>
          <a:p>
            <a:r>
              <a:rPr lang="en-US" dirty="0" smtClean="0"/>
              <a:t>Attention: the visual timer needs to be in sight at all times!</a:t>
            </a:r>
          </a:p>
          <a:p>
            <a:endParaRPr lang="en-US" dirty="0"/>
          </a:p>
          <a:p>
            <a:r>
              <a:rPr lang="en-US" dirty="0" smtClean="0"/>
              <a:t>As soon as he is able to wait for variable durations for items in the second category (moderate value), we move to items in the first category (high value) and we repeat the process. </a:t>
            </a:r>
            <a:endParaRPr lang="en-US" dirty="0"/>
          </a:p>
        </p:txBody>
      </p:sp>
    </p:spTree>
    <p:extLst>
      <p:ext uri="{BB962C8B-B14F-4D97-AF65-F5344CB8AC3E}">
        <p14:creationId xmlns:p14="http://schemas.microsoft.com/office/powerpoint/2010/main" val="1993606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Accepting “no” for an answer</a:t>
            </a:r>
            <a:endParaRPr lang="en-US" dirty="0"/>
          </a:p>
        </p:txBody>
      </p:sp>
      <p:sp>
        <p:nvSpPr>
          <p:cNvPr id="3" name="Content Placeholder 2"/>
          <p:cNvSpPr>
            <a:spLocks noGrp="1"/>
          </p:cNvSpPr>
          <p:nvPr>
            <p:ph idx="1"/>
          </p:nvPr>
        </p:nvSpPr>
        <p:spPr/>
        <p:txBody>
          <a:bodyPr/>
          <a:lstStyle/>
          <a:p>
            <a:r>
              <a:rPr lang="en-US" dirty="0" smtClean="0"/>
              <a:t>After teaching the child to wait, we can move on to teaching another essential ability: accepting being told “no”.</a:t>
            </a:r>
          </a:p>
          <a:p>
            <a:r>
              <a:rPr lang="en-US" dirty="0"/>
              <a:t> </a:t>
            </a:r>
            <a:endParaRPr lang="en-US" dirty="0" smtClean="0"/>
          </a:p>
          <a:p>
            <a:r>
              <a:rPr lang="en-US" dirty="0" smtClean="0"/>
              <a:t>Steps: </a:t>
            </a:r>
          </a:p>
          <a:p>
            <a:r>
              <a:rPr lang="en-US" dirty="0" smtClean="0"/>
              <a:t>1. </a:t>
            </a:r>
            <a:r>
              <a:rPr lang="en-US" dirty="0"/>
              <a:t>Use your child preferences in order to teach this skill. Think of the things he likes and group the into two categories: things he really, really likes and things he moderately likes. Start with the second category when teaching.</a:t>
            </a:r>
          </a:p>
          <a:p>
            <a:endParaRPr lang="en-US" dirty="0" smtClean="0"/>
          </a:p>
          <a:p>
            <a:endParaRPr lang="en-US" dirty="0"/>
          </a:p>
        </p:txBody>
      </p:sp>
    </p:spTree>
    <p:extLst>
      <p:ext uri="{BB962C8B-B14F-4D97-AF65-F5344CB8AC3E}">
        <p14:creationId xmlns:p14="http://schemas.microsoft.com/office/powerpoint/2010/main" val="3117151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2. </a:t>
            </a:r>
            <a:r>
              <a:rPr lang="en-US" dirty="0"/>
              <a:t>Create a lot of learning opportunities throughout the </a:t>
            </a:r>
            <a:r>
              <a:rPr lang="en-US" dirty="0" smtClean="0"/>
              <a:t>day and </a:t>
            </a:r>
            <a:r>
              <a:rPr lang="en-US" dirty="0"/>
              <a:t>wait for situation in which your child indicates that he wants something of moderate value (stimuli from the second category you have identified</a:t>
            </a:r>
            <a:r>
              <a:rPr lang="en-US" dirty="0" smtClean="0"/>
              <a:t>).</a:t>
            </a:r>
          </a:p>
          <a:p>
            <a:r>
              <a:rPr lang="en-US" dirty="0" smtClean="0"/>
              <a:t>3. At that point, quickly tell him that you can’t give him that, but that you can give him a choice between two other options of the same value as the item you refused to give.</a:t>
            </a:r>
          </a:p>
          <a:p>
            <a:pPr marL="0" indent="0">
              <a:buNone/>
            </a:pPr>
            <a:r>
              <a:rPr lang="en-US" dirty="0" smtClean="0"/>
              <a:t>4. Moreover, you will show him the two items offered, as you are offering the choice. </a:t>
            </a:r>
            <a:endParaRPr lang="en-US" dirty="0"/>
          </a:p>
          <a:p>
            <a:endParaRPr lang="en-US" dirty="0"/>
          </a:p>
        </p:txBody>
      </p:sp>
    </p:spTree>
    <p:extLst>
      <p:ext uri="{BB962C8B-B14F-4D97-AF65-F5344CB8AC3E}">
        <p14:creationId xmlns:p14="http://schemas.microsoft.com/office/powerpoint/2010/main" val="3877584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5. If he chooses one of them, you simply give it to him and allow him to enjoy it.</a:t>
            </a:r>
          </a:p>
          <a:p>
            <a:r>
              <a:rPr lang="en-US" dirty="0" smtClean="0"/>
              <a:t>6. If he emits challenging behaviors, he will loose access to the two items offered as a choice.</a:t>
            </a:r>
          </a:p>
          <a:p>
            <a:endParaRPr lang="en-US" dirty="0"/>
          </a:p>
          <a:p>
            <a:r>
              <a:rPr lang="en-US" dirty="0"/>
              <a:t>As soon as he </a:t>
            </a:r>
            <a:r>
              <a:rPr lang="en-US" dirty="0" smtClean="0"/>
              <a:t>has success and is able to accept being denied access to items of moderate value (second category), </a:t>
            </a:r>
            <a:r>
              <a:rPr lang="en-US" dirty="0"/>
              <a:t>we move to items in the first category (high value) and we repeat the process. </a:t>
            </a:r>
            <a:endParaRPr lang="en-US" dirty="0" smtClean="0"/>
          </a:p>
          <a:p>
            <a:r>
              <a:rPr lang="en-US" dirty="0" smtClean="0"/>
              <a:t>We make sure to generalize the skills and create opportunities in different environments,  with different items and different people. </a:t>
            </a:r>
            <a:endParaRPr lang="en-US" dirty="0"/>
          </a:p>
          <a:p>
            <a:endParaRPr lang="en-US" dirty="0" smtClean="0"/>
          </a:p>
          <a:p>
            <a:endParaRPr lang="en-US" dirty="0"/>
          </a:p>
        </p:txBody>
      </p:sp>
    </p:spTree>
    <p:extLst>
      <p:ext uri="{BB962C8B-B14F-4D97-AF65-F5344CB8AC3E}">
        <p14:creationId xmlns:p14="http://schemas.microsoft.com/office/powerpoint/2010/main" val="33067133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137</TotalTime>
  <Words>690</Words>
  <Application>Microsoft Office PowerPoint</Application>
  <PresentationFormat>Widescreen</PresentationFormat>
  <Paragraphs>40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Tw Cen MT</vt:lpstr>
      <vt:lpstr>Tw Cen MT Condensed</vt:lpstr>
      <vt:lpstr>Wingdings 3</vt:lpstr>
      <vt:lpstr>Integral</vt:lpstr>
      <vt:lpstr>Essential skills: teaching a child with autism to wait and accept a refusal</vt:lpstr>
      <vt:lpstr>PowerPoint Presentation</vt:lpstr>
      <vt:lpstr>The ability to wait</vt:lpstr>
      <vt:lpstr>PowerPoint Presentation</vt:lpstr>
      <vt:lpstr>PowerPoint Presentation</vt:lpstr>
      <vt:lpstr>PowerPoint Presentation</vt:lpstr>
      <vt:lpstr>Accepting “no” for an answer</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skills: waiting and accepting a refusal</dc:title>
  <dc:creator>Microsoft account</dc:creator>
  <cp:lastModifiedBy>Microsoft account</cp:lastModifiedBy>
  <cp:revision>17</cp:revision>
  <dcterms:created xsi:type="dcterms:W3CDTF">2023-08-18T07:02:42Z</dcterms:created>
  <dcterms:modified xsi:type="dcterms:W3CDTF">2023-10-06T06:51:17Z</dcterms:modified>
</cp:coreProperties>
</file>