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43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490904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193357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95640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1447539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54798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2476522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2683952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2540287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2444733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BFA370-1C9B-4995-AA98-567177C092D7}"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34165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1BFA370-1C9B-4995-AA98-567177C092D7}" type="datetimeFigureOut">
              <a:rPr lang="en-US" smtClean="0"/>
              <a:t>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4116011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BFA370-1C9B-4995-AA98-567177C092D7}" type="datetimeFigureOut">
              <a:rPr lang="en-US" smtClean="0"/>
              <a:t>10/6/2023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2132572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BFA370-1C9B-4995-AA98-567177C092D7}" type="datetimeFigureOut">
              <a:rPr lang="en-US" smtClean="0"/>
              <a:t>10/6/2023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407531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FA370-1C9B-4995-AA98-567177C092D7}" type="datetimeFigureOut">
              <a:rPr lang="en-US" smtClean="0"/>
              <a:t>10/6/2023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36953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FA370-1C9B-4995-AA98-567177C092D7}" type="datetimeFigureOut">
              <a:rPr lang="en-US" smtClean="0"/>
              <a:t>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3391018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FA370-1C9B-4995-AA98-567177C092D7}" type="datetimeFigureOut">
              <a:rPr lang="en-US" smtClean="0"/>
              <a:t>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12FA5-6165-4FCE-A2BE-E1735EA8C62E}" type="slidenum">
              <a:rPr lang="en-US" smtClean="0"/>
              <a:t>‹#›</a:t>
            </a:fld>
            <a:endParaRPr lang="en-US"/>
          </a:p>
        </p:txBody>
      </p:sp>
    </p:spTree>
    <p:extLst>
      <p:ext uri="{BB962C8B-B14F-4D97-AF65-F5344CB8AC3E}">
        <p14:creationId xmlns:p14="http://schemas.microsoft.com/office/powerpoint/2010/main" val="322714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BFA370-1C9B-4995-AA98-567177C092D7}" type="datetimeFigureOut">
              <a:rPr lang="en-US" smtClean="0"/>
              <a:t>10/6/2023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3E12FA5-6165-4FCE-A2BE-E1735EA8C62E}" type="slidenum">
              <a:rPr lang="en-US" smtClean="0"/>
              <a:t>‹#›</a:t>
            </a:fld>
            <a:endParaRPr lang="en-US"/>
          </a:p>
        </p:txBody>
      </p:sp>
    </p:spTree>
    <p:extLst>
      <p:ext uri="{BB962C8B-B14F-4D97-AF65-F5344CB8AC3E}">
        <p14:creationId xmlns:p14="http://schemas.microsoft.com/office/powerpoint/2010/main" val="3017673411"/>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Toilet training</a:t>
            </a:r>
            <a:endParaRPr lang="en-US" dirty="0"/>
          </a:p>
        </p:txBody>
      </p:sp>
      <p:sp>
        <p:nvSpPr>
          <p:cNvPr id="3" name="Subtitle 2"/>
          <p:cNvSpPr>
            <a:spLocks noGrp="1"/>
          </p:cNvSpPr>
          <p:nvPr>
            <p:ph type="subTitle" idx="1"/>
          </p:nvPr>
        </p:nvSpPr>
        <p:spPr/>
        <p:txBody>
          <a:bodyPr/>
          <a:lstStyle/>
          <a:p>
            <a:r>
              <a:rPr lang="en-US" dirty="0" smtClean="0"/>
              <a:t>Comarniceanu Alexandra, BCBA</a:t>
            </a:r>
            <a:endParaRPr lang="en-US" dirty="0"/>
          </a:p>
        </p:txBody>
      </p:sp>
    </p:spTree>
    <p:extLst>
      <p:ext uri="{BB962C8B-B14F-4D97-AF65-F5344CB8AC3E}">
        <p14:creationId xmlns:p14="http://schemas.microsoft.com/office/powerpoint/2010/main" val="753463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endParaRPr lang="en-US" dirty="0" smtClean="0"/>
          </a:p>
          <a:p>
            <a:pPr marL="0" indent="0">
              <a:buNone/>
            </a:pPr>
            <a:r>
              <a:rPr lang="en-US" dirty="0" smtClean="0"/>
              <a:t>  Guidelines</a:t>
            </a:r>
          </a:p>
          <a:p>
            <a:endParaRPr lang="en-US" dirty="0" smtClean="0"/>
          </a:p>
          <a:p>
            <a:r>
              <a:rPr lang="en-US" dirty="0" smtClean="0"/>
              <a:t>1. Collect baseline data and establish an initial interval.</a:t>
            </a:r>
          </a:p>
          <a:p>
            <a:r>
              <a:rPr lang="en-US" dirty="0" smtClean="0"/>
              <a:t>2. Depending on the child’s age, decide if you will use a </a:t>
            </a:r>
            <a:r>
              <a:rPr lang="en-US" dirty="0" err="1" smtClean="0"/>
              <a:t>potty</a:t>
            </a:r>
            <a:r>
              <a:rPr lang="en-US" dirty="0" smtClean="0"/>
              <a:t> or an actual toilet.</a:t>
            </a:r>
          </a:p>
          <a:p>
            <a:r>
              <a:rPr lang="en-US" dirty="0" smtClean="0"/>
              <a:t>3. Make sure that the child has no problems with sitting on the </a:t>
            </a:r>
            <a:r>
              <a:rPr lang="en-US" dirty="0" err="1" smtClean="0"/>
              <a:t>potty</a:t>
            </a:r>
            <a:r>
              <a:rPr lang="en-US" dirty="0" smtClean="0"/>
              <a:t>/toilet (if they have difficulties, condition the </a:t>
            </a:r>
            <a:r>
              <a:rPr lang="en-US" dirty="0" err="1" smtClean="0"/>
              <a:t>potty</a:t>
            </a:r>
            <a:r>
              <a:rPr lang="en-US" dirty="0" smtClean="0"/>
              <a:t>/toilet).</a:t>
            </a:r>
          </a:p>
          <a:p>
            <a:r>
              <a:rPr lang="en-US" dirty="0" smtClean="0"/>
              <a:t>4. Select two </a:t>
            </a:r>
            <a:r>
              <a:rPr lang="en-US" dirty="0" err="1" smtClean="0"/>
              <a:t>reinforcers</a:t>
            </a:r>
            <a:r>
              <a:rPr lang="en-US" dirty="0" smtClean="0"/>
              <a:t> (a powerful and a moderate one).</a:t>
            </a:r>
          </a:p>
          <a:p>
            <a:r>
              <a:rPr lang="en-US" dirty="0" smtClean="0"/>
              <a:t>5. Make sure you have a timer on your phone, so that you can use it during the training.</a:t>
            </a:r>
            <a:endParaRPr lang="en-US" dirty="0"/>
          </a:p>
        </p:txBody>
      </p:sp>
    </p:spTree>
    <p:extLst>
      <p:ext uri="{BB962C8B-B14F-4D97-AF65-F5344CB8AC3E}">
        <p14:creationId xmlns:p14="http://schemas.microsoft.com/office/powerpoint/2010/main" val="1601891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    Start the actual toilet training</a:t>
            </a:r>
          </a:p>
          <a:p>
            <a:r>
              <a:rPr lang="en-US" dirty="0" smtClean="0"/>
              <a:t>-Select the initial time interval you will use: calculate the mean interval in baseline and add a short amount of time: for example, if the mean interval in baseline was 45 minutes, you can set up the initial time interval for 50 minutes.</a:t>
            </a:r>
          </a:p>
          <a:p>
            <a:r>
              <a:rPr lang="en-US" dirty="0" smtClean="0"/>
              <a:t>-The training begins as soon as the child wakes up and you take him to sit on the </a:t>
            </a:r>
            <a:r>
              <a:rPr lang="en-US" dirty="0" err="1" smtClean="0"/>
              <a:t>potty</a:t>
            </a:r>
            <a:r>
              <a:rPr lang="en-US" dirty="0" smtClean="0"/>
              <a:t>/toilet (for about 30 seconds). If he urinates during this interval, you praise and reinforce, using the most powerful reinforce of the two you have selected.</a:t>
            </a:r>
          </a:p>
        </p:txBody>
      </p:sp>
    </p:spTree>
    <p:extLst>
      <p:ext uri="{BB962C8B-B14F-4D97-AF65-F5344CB8AC3E}">
        <p14:creationId xmlns:p14="http://schemas.microsoft.com/office/powerpoint/2010/main" val="147435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-Set up the timer on you phone. For example, if the time interval you have selected if 50 minutes, set up your timer </a:t>
            </a:r>
            <a:r>
              <a:rPr lang="en-US" dirty="0" smtClean="0"/>
              <a:t>so that </a:t>
            </a:r>
            <a:r>
              <a:rPr lang="en-US" dirty="0"/>
              <a:t>i</a:t>
            </a:r>
            <a:r>
              <a:rPr lang="en-US" dirty="0" smtClean="0"/>
              <a:t>t goes off after </a:t>
            </a:r>
            <a:r>
              <a:rPr lang="en-US" dirty="0"/>
              <a:t>25 minutes (half of the initial interval).</a:t>
            </a:r>
          </a:p>
          <a:p>
            <a:r>
              <a:rPr lang="en-US" dirty="0"/>
              <a:t>This is because during the training it is important to reinforce both successful urination in the </a:t>
            </a:r>
            <a:r>
              <a:rPr lang="en-US" dirty="0" err="1"/>
              <a:t>potty</a:t>
            </a:r>
            <a:r>
              <a:rPr lang="en-US" dirty="0"/>
              <a:t>/toilet, and the fact that the child remains dry in the rest of the time</a:t>
            </a:r>
            <a:r>
              <a:rPr lang="en-US" dirty="0" smtClean="0"/>
              <a:t>.</a:t>
            </a:r>
          </a:p>
          <a:p>
            <a:r>
              <a:rPr lang="en-US" dirty="0" smtClean="0"/>
              <a:t>During the training, you will continuously observe the child and if you notice that he gives signals that precede urination or that he starts to urinate, you gently place him on the </a:t>
            </a:r>
            <a:r>
              <a:rPr lang="en-US" dirty="0" err="1" smtClean="0"/>
              <a:t>potty</a:t>
            </a:r>
            <a:r>
              <a:rPr lang="en-US" dirty="0" smtClean="0"/>
              <a:t>/toilet and you reinforce any successful urination.</a:t>
            </a:r>
          </a:p>
          <a:p>
            <a:endParaRPr lang="en-US" dirty="0"/>
          </a:p>
        </p:txBody>
      </p:sp>
    </p:spTree>
    <p:extLst>
      <p:ext uri="{BB962C8B-B14F-4D97-AF65-F5344CB8AC3E}">
        <p14:creationId xmlns:p14="http://schemas.microsoft.com/office/powerpoint/2010/main" val="437136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The </a:t>
            </a:r>
            <a:r>
              <a:rPr lang="en-US" dirty="0"/>
              <a:t>first time the timer rings (half interval</a:t>
            </a:r>
            <a:r>
              <a:rPr lang="en-US" dirty="0" smtClean="0"/>
              <a:t>) you go to the child, gently take his hand and place it to the front of his trousers, say “Good job for being dry”, and reinforce using the moderate reinforce you have selected.</a:t>
            </a:r>
          </a:p>
          <a:p>
            <a:r>
              <a:rPr lang="en-US" dirty="0" smtClean="0"/>
              <a:t>If at any moment the child has an accident and wets himself, we gently take his hand, place it at the front of his pants and say “wet”. After that, he needs to get undressed, put his wet clothes in the bin, get clean ones and get dressed (this process takes place independently or with as little help and attention as possible).</a:t>
            </a:r>
          </a:p>
          <a:p>
            <a:endParaRPr lang="en-US" dirty="0"/>
          </a:p>
          <a:p>
            <a:endParaRPr lang="en-US" dirty="0"/>
          </a:p>
        </p:txBody>
      </p:sp>
    </p:spTree>
    <p:extLst>
      <p:ext uri="{BB962C8B-B14F-4D97-AF65-F5344CB8AC3E}">
        <p14:creationId xmlns:p14="http://schemas.microsoft.com/office/powerpoint/2010/main" val="182605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When the timer rings again, we take the child and place him on the </a:t>
            </a:r>
            <a:r>
              <a:rPr lang="en-US" dirty="0" err="1" smtClean="0"/>
              <a:t>potty</a:t>
            </a:r>
            <a:r>
              <a:rPr lang="en-US" dirty="0" smtClean="0"/>
              <a:t> for app. 30 seconds. We reinforce if he urinates and we allow him to stand up and leave if he does not urinate by the end of the 30 seconds interval.</a:t>
            </a:r>
          </a:p>
          <a:p>
            <a:r>
              <a:rPr lang="en-US" dirty="0" smtClean="0"/>
              <a:t>We repeat the process and continue until the child goes to bed.</a:t>
            </a:r>
          </a:p>
          <a:p>
            <a:r>
              <a:rPr lang="en-US" dirty="0" smtClean="0"/>
              <a:t>During the training, the only times the child can </a:t>
            </a:r>
            <a:r>
              <a:rPr lang="en-US" smtClean="0"/>
              <a:t>wear </a:t>
            </a:r>
            <a:r>
              <a:rPr lang="en-US" smtClean="0"/>
              <a:t>diapers</a:t>
            </a:r>
            <a:r>
              <a:rPr lang="en-US" smtClean="0"/>
              <a:t> </a:t>
            </a:r>
            <a:r>
              <a:rPr lang="en-US" dirty="0" smtClean="0"/>
              <a:t>is when he is sleeping.</a:t>
            </a:r>
          </a:p>
          <a:p>
            <a:r>
              <a:rPr lang="en-US" dirty="0" smtClean="0"/>
              <a:t>We plan to do the toilet training when we don’t have to leave the house very often.</a:t>
            </a:r>
            <a:endParaRPr lang="en-US" dirty="0"/>
          </a:p>
        </p:txBody>
      </p:sp>
    </p:spTree>
    <p:extLst>
      <p:ext uri="{BB962C8B-B14F-4D97-AF65-F5344CB8AC3E}">
        <p14:creationId xmlns:p14="http://schemas.microsoft.com/office/powerpoint/2010/main" val="1567495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mtClean="0"/>
          </a:p>
          <a:p>
            <a:r>
              <a:rPr lang="en-US" smtClean="0"/>
              <a:t>When </a:t>
            </a:r>
            <a:r>
              <a:rPr lang="en-US" dirty="0" smtClean="0"/>
              <a:t>the child has no accidents for a whole day, we can increase the time interval and continue the training. </a:t>
            </a:r>
          </a:p>
          <a:p>
            <a:r>
              <a:rPr lang="en-US" dirty="0" smtClean="0"/>
              <a:t>If the child is vocal, we will teach him to say “pee” when urinating (we need this step so that later he can request to go to the toilet).</a:t>
            </a:r>
          </a:p>
          <a:p>
            <a:r>
              <a:rPr lang="en-US" dirty="0" smtClean="0"/>
              <a:t>The toilet training is finished when the child has no more accidents and is able to request to go to the toilet, when necessary. </a:t>
            </a:r>
            <a:endParaRPr lang="en-US" dirty="0"/>
          </a:p>
        </p:txBody>
      </p:sp>
    </p:spTree>
    <p:extLst>
      <p:ext uri="{BB962C8B-B14F-4D97-AF65-F5344CB8AC3E}">
        <p14:creationId xmlns:p14="http://schemas.microsoft.com/office/powerpoint/2010/main" val="3619619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103</TotalTime>
  <Words>621</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Toilet training</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Toilet training</dc:title>
  <dc:creator>Microsoft account</dc:creator>
  <cp:lastModifiedBy>Microsoft account</cp:lastModifiedBy>
  <cp:revision>12</cp:revision>
  <dcterms:created xsi:type="dcterms:W3CDTF">2023-08-22T07:46:03Z</dcterms:created>
  <dcterms:modified xsi:type="dcterms:W3CDTF">2023-10-06T06:47:03Z</dcterms:modified>
</cp:coreProperties>
</file>