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57" r:id="rId3"/>
    <p:sldId id="268" r:id="rId4"/>
    <p:sldId id="258" r:id="rId5"/>
    <p:sldId id="261" r:id="rId6"/>
    <p:sldId id="269" r:id="rId7"/>
    <p:sldId id="266" r:id="rId8"/>
    <p:sldId id="267" r:id="rId9"/>
    <p:sldId id="270" r:id="rId10"/>
    <p:sldId id="271" r:id="rId11"/>
    <p:sldId id="272" r:id="rId12"/>
    <p:sldId id="284" r:id="rId13"/>
    <p:sldId id="273" r:id="rId14"/>
    <p:sldId id="275" r:id="rId15"/>
    <p:sldId id="276" r:id="rId16"/>
    <p:sldId id="278" r:id="rId17"/>
    <p:sldId id="279" r:id="rId18"/>
    <p:sldId id="281" r:id="rId19"/>
    <p:sldId id="282" r:id="rId20"/>
    <p:sldId id="283" r:id="rId21"/>
    <p:sldId id="260" r:id="rId22"/>
    <p:sldId id="262" r:id="rId23"/>
    <p:sldId id="263" r:id="rId24"/>
    <p:sldId id="264" r:id="rId25"/>
    <p:sldId id="26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9" d="100"/>
          <a:sy n="89" d="100"/>
        </p:scale>
        <p:origin x="437"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F08E76-98AC-415D-85FC-A99D58113356}" type="datetimeFigureOut">
              <a:rPr lang="en-US" smtClean="0"/>
              <a:t>10/5/2023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3D0AD-B79C-4BAA-805D-BDD9303C7CCC}" type="slidenum">
              <a:rPr lang="en-US" smtClean="0"/>
              <a:t>‹#›</a:t>
            </a:fld>
            <a:endParaRPr lang="en-US"/>
          </a:p>
        </p:txBody>
      </p:sp>
    </p:spTree>
    <p:extLst>
      <p:ext uri="{BB962C8B-B14F-4D97-AF65-F5344CB8AC3E}">
        <p14:creationId xmlns:p14="http://schemas.microsoft.com/office/powerpoint/2010/main" val="3821712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C3D0AD-B79C-4BAA-805D-BDD9303C7CCC}" type="slidenum">
              <a:rPr lang="en-US" smtClean="0"/>
              <a:t>11</a:t>
            </a:fld>
            <a:endParaRPr lang="en-US"/>
          </a:p>
        </p:txBody>
      </p:sp>
    </p:spTree>
    <p:extLst>
      <p:ext uri="{BB962C8B-B14F-4D97-AF65-F5344CB8AC3E}">
        <p14:creationId xmlns:p14="http://schemas.microsoft.com/office/powerpoint/2010/main" val="22875685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4E24FA26-28B9-4254-9102-7B6CBA02A1D2}"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3AC10-FA22-4106-B0A4-C777C21573D1}" type="slidenum">
              <a:rPr lang="en-US" smtClean="0"/>
              <a:t>‹#›</a:t>
            </a:fld>
            <a:endParaRPr lang="en-US"/>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59102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24FA26-28B9-4254-9102-7B6CBA02A1D2}"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3AC10-FA22-4106-B0A4-C777C21573D1}" type="slidenum">
              <a:rPr lang="en-US" smtClean="0"/>
              <a:t>‹#›</a:t>
            </a:fld>
            <a:endParaRPr lang="en-US"/>
          </a:p>
        </p:txBody>
      </p:sp>
    </p:spTree>
    <p:extLst>
      <p:ext uri="{BB962C8B-B14F-4D97-AF65-F5344CB8AC3E}">
        <p14:creationId xmlns:p14="http://schemas.microsoft.com/office/powerpoint/2010/main" val="235227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24FA26-28B9-4254-9102-7B6CBA02A1D2}"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3AC10-FA22-4106-B0A4-C777C21573D1}"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5915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24FA26-28B9-4254-9102-7B6CBA02A1D2}"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3AC10-FA22-4106-B0A4-C777C21573D1}" type="slidenum">
              <a:rPr lang="en-US" smtClean="0"/>
              <a:t>‹#›</a:t>
            </a:fld>
            <a:endParaRPr lang="en-US"/>
          </a:p>
        </p:txBody>
      </p:sp>
    </p:spTree>
    <p:extLst>
      <p:ext uri="{BB962C8B-B14F-4D97-AF65-F5344CB8AC3E}">
        <p14:creationId xmlns:p14="http://schemas.microsoft.com/office/powerpoint/2010/main" val="3344945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24FA26-28B9-4254-9102-7B6CBA02A1D2}" type="datetimeFigureOut">
              <a:rPr lang="en-US" smtClean="0"/>
              <a:t>10/5/2023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3AC10-FA22-4106-B0A4-C777C21573D1}" type="slidenum">
              <a:rPr lang="en-US" smtClean="0"/>
              <a:t>‹#›</a:t>
            </a:fld>
            <a:endParaRPr lang="en-US"/>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9105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24FA26-28B9-4254-9102-7B6CBA02A1D2}"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3AC10-FA22-4106-B0A4-C777C21573D1}" type="slidenum">
              <a:rPr lang="en-US" smtClean="0"/>
              <a:t>‹#›</a:t>
            </a:fld>
            <a:endParaRPr lang="en-US"/>
          </a:p>
        </p:txBody>
      </p:sp>
    </p:spTree>
    <p:extLst>
      <p:ext uri="{BB962C8B-B14F-4D97-AF65-F5344CB8AC3E}">
        <p14:creationId xmlns:p14="http://schemas.microsoft.com/office/powerpoint/2010/main" val="2040047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24FA26-28B9-4254-9102-7B6CBA02A1D2}" type="datetimeFigureOut">
              <a:rPr lang="en-US" smtClean="0"/>
              <a:t>10/5/2023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B3AC10-FA22-4106-B0A4-C777C21573D1}" type="slidenum">
              <a:rPr lang="en-US" smtClean="0"/>
              <a:t>‹#›</a:t>
            </a:fld>
            <a:endParaRPr lang="en-US"/>
          </a:p>
        </p:txBody>
      </p:sp>
    </p:spTree>
    <p:extLst>
      <p:ext uri="{BB962C8B-B14F-4D97-AF65-F5344CB8AC3E}">
        <p14:creationId xmlns:p14="http://schemas.microsoft.com/office/powerpoint/2010/main" val="3116514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E24FA26-28B9-4254-9102-7B6CBA02A1D2}" type="datetimeFigureOut">
              <a:rPr lang="en-US" smtClean="0"/>
              <a:t>10/5/2023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B3AC10-FA22-4106-B0A4-C777C21573D1}" type="slidenum">
              <a:rPr lang="en-US" smtClean="0"/>
              <a:t>‹#›</a:t>
            </a:fld>
            <a:endParaRPr lang="en-US"/>
          </a:p>
        </p:txBody>
      </p:sp>
    </p:spTree>
    <p:extLst>
      <p:ext uri="{BB962C8B-B14F-4D97-AF65-F5344CB8AC3E}">
        <p14:creationId xmlns:p14="http://schemas.microsoft.com/office/powerpoint/2010/main" val="2037408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24FA26-28B9-4254-9102-7B6CBA02A1D2}" type="datetimeFigureOut">
              <a:rPr lang="en-US" smtClean="0"/>
              <a:t>10/5/2023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B3AC10-FA22-4106-B0A4-C777C21573D1}" type="slidenum">
              <a:rPr lang="en-US" smtClean="0"/>
              <a:t>‹#›</a:t>
            </a:fld>
            <a:endParaRPr lang="en-US"/>
          </a:p>
        </p:txBody>
      </p:sp>
    </p:spTree>
    <p:extLst>
      <p:ext uri="{BB962C8B-B14F-4D97-AF65-F5344CB8AC3E}">
        <p14:creationId xmlns:p14="http://schemas.microsoft.com/office/powerpoint/2010/main" val="2219665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24FA26-28B9-4254-9102-7B6CBA02A1D2}"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3AC10-FA22-4106-B0A4-C777C21573D1}" type="slidenum">
              <a:rPr lang="en-US" smtClean="0"/>
              <a:t>‹#›</a:t>
            </a:fld>
            <a:endParaRPr lang="en-US"/>
          </a:p>
        </p:txBody>
      </p:sp>
    </p:spTree>
    <p:extLst>
      <p:ext uri="{BB962C8B-B14F-4D97-AF65-F5344CB8AC3E}">
        <p14:creationId xmlns:p14="http://schemas.microsoft.com/office/powerpoint/2010/main" val="1023466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24FA26-28B9-4254-9102-7B6CBA02A1D2}" type="datetimeFigureOut">
              <a:rPr lang="en-US" smtClean="0"/>
              <a:t>10/5/2023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3AC10-FA22-4106-B0A4-C777C21573D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3665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E24FA26-28B9-4254-9102-7B6CBA02A1D2}" type="datetimeFigureOut">
              <a:rPr lang="en-US" smtClean="0"/>
              <a:t>10/5/2023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5B3AC10-FA22-4106-B0A4-C777C21573D1}" type="slidenum">
              <a:rPr lang="en-US" smtClean="0"/>
              <a:t>‹#›</a:t>
            </a:fld>
            <a:endParaRPr lang="en-US"/>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58738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path to </a:t>
            </a:r>
            <a:r>
              <a:rPr lang="en-US" smtClean="0"/>
              <a:t>independence: Self-help </a:t>
            </a:r>
            <a:r>
              <a:rPr lang="en-US" dirty="0" smtClean="0"/>
              <a:t>skills</a:t>
            </a:r>
            <a:endParaRPr lang="en-US" dirty="0"/>
          </a:p>
        </p:txBody>
      </p:sp>
      <p:sp>
        <p:nvSpPr>
          <p:cNvPr id="3" name="Subtitle 2"/>
          <p:cNvSpPr>
            <a:spLocks noGrp="1"/>
          </p:cNvSpPr>
          <p:nvPr>
            <p:ph type="subTitle" idx="1"/>
          </p:nvPr>
        </p:nvSpPr>
        <p:spPr/>
        <p:txBody>
          <a:bodyPr/>
          <a:lstStyle/>
          <a:p>
            <a:r>
              <a:rPr lang="en-US" dirty="0" smtClean="0"/>
              <a:t>Comarniceanu Alexandra, BCBA</a:t>
            </a:r>
            <a:endParaRPr lang="en-US" dirty="0"/>
          </a:p>
        </p:txBody>
      </p:sp>
    </p:spTree>
    <p:extLst>
      <p:ext uri="{BB962C8B-B14F-4D97-AF65-F5344CB8AC3E}">
        <p14:creationId xmlns:p14="http://schemas.microsoft.com/office/powerpoint/2010/main" val="1701977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32575832"/>
              </p:ext>
            </p:extLst>
          </p:nvPr>
        </p:nvGraphicFramePr>
        <p:xfrm>
          <a:off x="1023938" y="163904"/>
          <a:ext cx="9720260" cy="7223760"/>
        </p:xfrm>
        <a:graphic>
          <a:graphicData uri="http://schemas.openxmlformats.org/drawingml/2006/table">
            <a:tbl>
              <a:tblPr firstRow="1" bandRow="1">
                <a:tableStyleId>{5C22544A-7EE6-4342-B048-85BDC9FD1C3A}</a:tableStyleId>
              </a:tblPr>
              <a:tblGrid>
                <a:gridCol w="1417337"/>
                <a:gridCol w="526715"/>
                <a:gridCol w="972026"/>
                <a:gridCol w="972026"/>
                <a:gridCol w="972026"/>
                <a:gridCol w="972026"/>
                <a:gridCol w="972026"/>
                <a:gridCol w="972026"/>
                <a:gridCol w="972026"/>
                <a:gridCol w="972026"/>
              </a:tblGrid>
              <a:tr h="616089">
                <a:tc>
                  <a:txBody>
                    <a:bodyPr/>
                    <a:lstStyle/>
                    <a:p>
                      <a:r>
                        <a:rPr lang="en-US" dirty="0" smtClean="0"/>
                        <a:t>Data</a:t>
                      </a:r>
                    </a:p>
                    <a:p>
                      <a:r>
                        <a:rPr lang="en-US" dirty="0" smtClean="0"/>
                        <a:t>Instructor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1672242">
                <a:tc>
                  <a:txBody>
                    <a:bodyPr/>
                    <a:lstStyle/>
                    <a:p>
                      <a:r>
                        <a:rPr lang="en-US" dirty="0" smtClean="0"/>
                        <a:t>1. Take tooth paste in one hand and open the cap with the other hand</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616089">
                <a:tc>
                  <a:txBody>
                    <a:bodyPr/>
                    <a:lstStyle/>
                    <a:p>
                      <a:r>
                        <a:rPr lang="en-US" dirty="0" smtClean="0"/>
                        <a:t>2. Take toothbrush</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880127">
                <a:tc>
                  <a:txBody>
                    <a:bodyPr/>
                    <a:lstStyle/>
                    <a:p>
                      <a:r>
                        <a:rPr lang="en-US" dirty="0" smtClean="0"/>
                        <a:t>3. Put toothpaste on toothbrush</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16089">
                <a:tc>
                  <a:txBody>
                    <a:bodyPr/>
                    <a:lstStyle/>
                    <a:p>
                      <a:r>
                        <a:rPr lang="en-US" dirty="0" smtClean="0"/>
                        <a:t>4. Brush</a:t>
                      </a:r>
                      <a:r>
                        <a:rPr lang="en-US" baseline="0" dirty="0" smtClean="0"/>
                        <a:t> bottom teeth on left side for …</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8801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5. Brush bottom teeth</a:t>
                      </a:r>
                      <a:r>
                        <a:rPr lang="en-US" baseline="0" dirty="0" smtClean="0"/>
                        <a:t> on</a:t>
                      </a:r>
                      <a:r>
                        <a:rPr lang="en-US" dirty="0" smtClean="0"/>
                        <a:t> right side for…</a:t>
                      </a:r>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880127">
                <a:tc>
                  <a:txBody>
                    <a:bodyPr/>
                    <a:lstStyle/>
                    <a:p>
                      <a:r>
                        <a:rPr lang="en-US" dirty="0" smtClean="0"/>
                        <a:t>6. Brush bottom teeth</a:t>
                      </a:r>
                      <a:r>
                        <a:rPr lang="en-US" baseline="0" dirty="0" smtClean="0"/>
                        <a:t> in front for…</a:t>
                      </a:r>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56334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4706624"/>
              </p:ext>
            </p:extLst>
          </p:nvPr>
        </p:nvGraphicFramePr>
        <p:xfrm>
          <a:off x="1023938" y="1302588"/>
          <a:ext cx="9720260" cy="4261449"/>
        </p:xfrm>
        <a:graphic>
          <a:graphicData uri="http://schemas.openxmlformats.org/drawingml/2006/table">
            <a:tbl>
              <a:tblPr firstRow="1" bandRow="1">
                <a:tableStyleId>{5C22544A-7EE6-4342-B048-85BDC9FD1C3A}</a:tableStyleId>
              </a:tblPr>
              <a:tblGrid>
                <a:gridCol w="1356953"/>
                <a:gridCol w="587099"/>
                <a:gridCol w="972026"/>
                <a:gridCol w="972026"/>
                <a:gridCol w="972026"/>
                <a:gridCol w="972026"/>
                <a:gridCol w="972026"/>
                <a:gridCol w="972026"/>
                <a:gridCol w="972026"/>
                <a:gridCol w="972026"/>
              </a:tblGrid>
              <a:tr h="14204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7. Brush</a:t>
                      </a:r>
                      <a:r>
                        <a:rPr lang="en-US" baseline="0" dirty="0" smtClean="0"/>
                        <a:t> top teeth on left side for …</a:t>
                      </a:r>
                      <a:endParaRPr lang="en-US" dirty="0" smtClean="0"/>
                    </a:p>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17482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8. Brush top teeth</a:t>
                      </a:r>
                      <a:r>
                        <a:rPr lang="en-US" baseline="0" dirty="0" smtClean="0"/>
                        <a:t> on</a:t>
                      </a:r>
                      <a:r>
                        <a:rPr lang="en-US" dirty="0" smtClean="0"/>
                        <a:t> right side for…</a:t>
                      </a:r>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1092679">
                <a:tc>
                  <a:txBody>
                    <a:bodyPr/>
                    <a:lstStyle/>
                    <a:p>
                      <a:r>
                        <a:rPr lang="en-US" dirty="0" smtClean="0"/>
                        <a:t>9 . Brush top teeth</a:t>
                      </a:r>
                      <a:r>
                        <a:rPr lang="en-US" baseline="0" dirty="0" smtClean="0"/>
                        <a:t> in front for…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677946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70192733"/>
              </p:ext>
            </p:extLst>
          </p:nvPr>
        </p:nvGraphicFramePr>
        <p:xfrm>
          <a:off x="1023938" y="174170"/>
          <a:ext cx="9720260" cy="7315200"/>
        </p:xfrm>
        <a:graphic>
          <a:graphicData uri="http://schemas.openxmlformats.org/drawingml/2006/table">
            <a:tbl>
              <a:tblPr firstRow="1" bandRow="1">
                <a:tableStyleId>{5C22544A-7EE6-4342-B048-85BDC9FD1C3A}</a:tableStyleId>
              </a:tblPr>
              <a:tblGrid>
                <a:gridCol w="1356953"/>
                <a:gridCol w="587099"/>
                <a:gridCol w="972026"/>
                <a:gridCol w="972026"/>
                <a:gridCol w="972026"/>
                <a:gridCol w="972026"/>
                <a:gridCol w="972026"/>
                <a:gridCol w="972026"/>
                <a:gridCol w="972026"/>
                <a:gridCol w="972026"/>
              </a:tblGrid>
              <a:tr h="619760">
                <a:tc>
                  <a:txBody>
                    <a:bodyPr/>
                    <a:lstStyle/>
                    <a:p>
                      <a:r>
                        <a:rPr lang="en-US" dirty="0" smtClean="0"/>
                        <a:t>10. Brush tongue</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1150983">
                <a:tc>
                  <a:txBody>
                    <a:bodyPr/>
                    <a:lstStyle/>
                    <a:p>
                      <a:r>
                        <a:rPr lang="en-US" dirty="0" smtClean="0"/>
                        <a:t>11. Put</a:t>
                      </a:r>
                      <a:r>
                        <a:rPr lang="en-US" baseline="0" dirty="0" smtClean="0"/>
                        <a:t> toothbrush on the sink</a:t>
                      </a:r>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19760">
                <a:tc>
                  <a:txBody>
                    <a:bodyPr/>
                    <a:lstStyle/>
                    <a:p>
                      <a:r>
                        <a:rPr lang="en-US" dirty="0" smtClean="0"/>
                        <a:t>12. Get a cup and fill it with water</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619760">
                <a:tc>
                  <a:txBody>
                    <a:bodyPr/>
                    <a:lstStyle/>
                    <a:p>
                      <a:r>
                        <a:rPr lang="en-US" dirty="0" smtClean="0"/>
                        <a:t>13. Rinse and spit</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19760">
                <a:tc>
                  <a:txBody>
                    <a:bodyPr/>
                    <a:lstStyle/>
                    <a:p>
                      <a:r>
                        <a:rPr lang="en-US" dirty="0" smtClean="0"/>
                        <a:t>14. Put the cup away</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619760">
                <a:tc>
                  <a:txBody>
                    <a:bodyPr/>
                    <a:lstStyle/>
                    <a:p>
                      <a:r>
                        <a:rPr lang="en-US" dirty="0" smtClean="0"/>
                        <a:t>15. Wash toothbrush</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619760">
                <a:tc>
                  <a:txBody>
                    <a:bodyPr/>
                    <a:lstStyle/>
                    <a:p>
                      <a:r>
                        <a:rPr lang="en-US" dirty="0" smtClean="0"/>
                        <a:t>16. Put the cap back</a:t>
                      </a:r>
                      <a:r>
                        <a:rPr lang="en-US" baseline="0" dirty="0" smtClean="0"/>
                        <a:t> on the toothpaste</a:t>
                      </a: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619760">
                <a:tc>
                  <a:txBody>
                    <a:bodyPr/>
                    <a:lstStyle/>
                    <a:p>
                      <a:r>
                        <a:rPr lang="en-US" dirty="0" smtClean="0"/>
                        <a:t>17. Put the toothpaste and the toothbrush</a:t>
                      </a:r>
                      <a:r>
                        <a:rPr lang="en-US" baseline="0" dirty="0" smtClean="0"/>
                        <a:t> back</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667748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a coat 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12442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48743785"/>
              </p:ext>
            </p:extLst>
          </p:nvPr>
        </p:nvGraphicFramePr>
        <p:xfrm>
          <a:off x="1392079" y="1483743"/>
          <a:ext cx="8983980" cy="4826315"/>
        </p:xfrm>
        <a:graphic>
          <a:graphicData uri="http://schemas.openxmlformats.org/drawingml/2006/table">
            <a:tbl>
              <a:tblPr firstRow="1" firstCol="1" bandRow="1">
                <a:tableStyleId>{5C22544A-7EE6-4342-B048-85BDC9FD1C3A}</a:tableStyleId>
              </a:tblPr>
              <a:tblGrid>
                <a:gridCol w="1532890"/>
                <a:gridCol w="531495"/>
                <a:gridCol w="531495"/>
                <a:gridCol w="531495"/>
                <a:gridCol w="531495"/>
                <a:gridCol w="532130"/>
                <a:gridCol w="532130"/>
                <a:gridCol w="532130"/>
                <a:gridCol w="532130"/>
                <a:gridCol w="532765"/>
                <a:gridCol w="532765"/>
                <a:gridCol w="532765"/>
                <a:gridCol w="532765"/>
                <a:gridCol w="532765"/>
                <a:gridCol w="532765"/>
              </a:tblGrid>
              <a:tr h="1004006">
                <a:tc>
                  <a:txBody>
                    <a:bodyPr/>
                    <a:lstStyle/>
                    <a:p>
                      <a:pPr marL="0" marR="0" algn="just">
                        <a:lnSpc>
                          <a:spcPct val="115000"/>
                        </a:lnSpc>
                        <a:spcBef>
                          <a:spcPts val="0"/>
                        </a:spcBef>
                        <a:spcAft>
                          <a:spcPts val="0"/>
                        </a:spcAft>
                      </a:pPr>
                      <a:r>
                        <a:rPr lang="en-US" sz="1100">
                          <a:effectLst/>
                        </a:rPr>
                        <a:t>                   Date/Teacher</a:t>
                      </a:r>
                    </a:p>
                    <a:p>
                      <a:pPr marL="0" marR="0" algn="just">
                        <a:lnSpc>
                          <a:spcPct val="115000"/>
                        </a:lnSpc>
                        <a:spcBef>
                          <a:spcPts val="0"/>
                        </a:spcBef>
                        <a:spcAft>
                          <a:spcPts val="0"/>
                        </a:spcAft>
                      </a:pPr>
                      <a:r>
                        <a:rPr lang="en-US" sz="1100">
                          <a:effectLst/>
                        </a:rPr>
                        <a:t> </a:t>
                      </a:r>
                    </a:p>
                    <a:p>
                      <a:pPr marL="0" marR="0" algn="just">
                        <a:lnSpc>
                          <a:spcPct val="115000"/>
                        </a:lnSpc>
                        <a:spcBef>
                          <a:spcPts val="0"/>
                        </a:spcBef>
                        <a:spcAft>
                          <a:spcPts val="0"/>
                        </a:spcAft>
                      </a:pPr>
                      <a:r>
                        <a:rPr lang="en-US" sz="1100">
                          <a:effectLst/>
                        </a:rPr>
                        <a:t>Steps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64462">
                <a:tc>
                  <a:txBody>
                    <a:bodyPr/>
                    <a:lstStyle/>
                    <a:p>
                      <a:pPr marL="0" marR="0" algn="just">
                        <a:lnSpc>
                          <a:spcPct val="115000"/>
                        </a:lnSpc>
                        <a:spcBef>
                          <a:spcPts val="0"/>
                        </a:spcBef>
                        <a:spcAft>
                          <a:spcPts val="0"/>
                        </a:spcAft>
                      </a:pPr>
                      <a:r>
                        <a:rPr lang="en-US" sz="1100">
                          <a:effectLst/>
                        </a:rPr>
                        <a:t>1.Pick up the coat</a:t>
                      </a:r>
                    </a:p>
                    <a:p>
                      <a:pPr marL="0" marR="0" algn="just">
                        <a:lnSpc>
                          <a:spcPct val="115000"/>
                        </a:lnSpc>
                        <a:spcBef>
                          <a:spcPts val="0"/>
                        </a:spcBef>
                        <a:spcAft>
                          <a:spcPts val="0"/>
                        </a:spcAft>
                      </a:pPr>
                      <a:r>
                        <a:rPr lang="en-US" sz="1100">
                          <a:effectLst/>
                        </a:rPr>
                        <a:t> </a:t>
                      </a:r>
                    </a:p>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764462">
                <a:tc>
                  <a:txBody>
                    <a:bodyPr/>
                    <a:lstStyle/>
                    <a:p>
                      <a:pPr marL="0" marR="0" algn="just">
                        <a:lnSpc>
                          <a:spcPct val="115000"/>
                        </a:lnSpc>
                        <a:spcBef>
                          <a:spcPts val="0"/>
                        </a:spcBef>
                        <a:spcAft>
                          <a:spcPts val="0"/>
                        </a:spcAft>
                      </a:pPr>
                      <a:r>
                        <a:rPr lang="en-US" sz="1100">
                          <a:effectLst/>
                        </a:rPr>
                        <a:t>2.Tutn the coat with the inside facing towards your body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74103">
                <a:tc>
                  <a:txBody>
                    <a:bodyPr/>
                    <a:lstStyle/>
                    <a:p>
                      <a:pPr marL="0" marR="0" algn="just">
                        <a:lnSpc>
                          <a:spcPct val="115000"/>
                        </a:lnSpc>
                        <a:spcBef>
                          <a:spcPts val="0"/>
                        </a:spcBef>
                        <a:spcAft>
                          <a:spcPts val="0"/>
                        </a:spcAft>
                      </a:pPr>
                      <a:r>
                        <a:rPr lang="en-US" sz="1100">
                          <a:effectLst/>
                        </a:rPr>
                        <a:t>3.While holding the coat by the collar with the left hand, put the right arm inside the sleeve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09641">
                <a:tc>
                  <a:txBody>
                    <a:bodyPr/>
                    <a:lstStyle/>
                    <a:p>
                      <a:pPr marL="0" marR="0" algn="just">
                        <a:lnSpc>
                          <a:spcPct val="115000"/>
                        </a:lnSpc>
                        <a:spcBef>
                          <a:spcPts val="0"/>
                        </a:spcBef>
                        <a:spcAft>
                          <a:spcPts val="0"/>
                        </a:spcAft>
                      </a:pPr>
                      <a:r>
                        <a:rPr lang="en-US" sz="1100">
                          <a:effectLst/>
                        </a:rPr>
                        <a:t>4.Put the left arm inside the sleeve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09641">
                <a:tc>
                  <a:txBody>
                    <a:bodyPr/>
                    <a:lstStyle/>
                    <a:p>
                      <a:pPr marL="0" marR="0" algn="just">
                        <a:lnSpc>
                          <a:spcPct val="115000"/>
                        </a:lnSpc>
                        <a:spcBef>
                          <a:spcPts val="0"/>
                        </a:spcBef>
                        <a:spcAft>
                          <a:spcPts val="0"/>
                        </a:spcAft>
                      </a:pPr>
                      <a:r>
                        <a:rPr lang="en-US" sz="1100">
                          <a:effectLst/>
                        </a:rPr>
                        <a:t>5. Adjust coat if necessary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AutoShape 1"/>
          <p:cNvSpPr>
            <a:spLocks noChangeShapeType="1"/>
          </p:cNvSpPr>
          <p:nvPr/>
        </p:nvSpPr>
        <p:spPr bwMode="auto">
          <a:xfrm>
            <a:off x="1331014" y="1837182"/>
            <a:ext cx="1504951" cy="4953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974535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shoes 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2900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52799285"/>
              </p:ext>
            </p:extLst>
          </p:nvPr>
        </p:nvGraphicFramePr>
        <p:xfrm>
          <a:off x="1420687" y="1207701"/>
          <a:ext cx="8926764" cy="5306701"/>
        </p:xfrm>
        <a:graphic>
          <a:graphicData uri="http://schemas.openxmlformats.org/drawingml/2006/table">
            <a:tbl>
              <a:tblPr firstRow="1" firstCol="1" bandRow="1">
                <a:tableStyleId>{5C22544A-7EE6-4342-B048-85BDC9FD1C3A}</a:tableStyleId>
              </a:tblPr>
              <a:tblGrid>
                <a:gridCol w="1523128"/>
                <a:gridCol w="528110"/>
                <a:gridCol w="528110"/>
                <a:gridCol w="528110"/>
                <a:gridCol w="528110"/>
                <a:gridCol w="528741"/>
                <a:gridCol w="528741"/>
                <a:gridCol w="528741"/>
                <a:gridCol w="528741"/>
                <a:gridCol w="529372"/>
                <a:gridCol w="529372"/>
                <a:gridCol w="529372"/>
                <a:gridCol w="529372"/>
                <a:gridCol w="529372"/>
                <a:gridCol w="529372"/>
              </a:tblGrid>
              <a:tr h="964855">
                <a:tc>
                  <a:txBody>
                    <a:bodyPr/>
                    <a:lstStyle/>
                    <a:p>
                      <a:pPr marL="0" marR="0" algn="just">
                        <a:lnSpc>
                          <a:spcPct val="115000"/>
                        </a:lnSpc>
                        <a:spcBef>
                          <a:spcPts val="0"/>
                        </a:spcBef>
                        <a:spcAft>
                          <a:spcPts val="0"/>
                        </a:spcAft>
                      </a:pPr>
                      <a:r>
                        <a:rPr lang="en-US" sz="1100" dirty="0">
                          <a:effectLst/>
                        </a:rPr>
                        <a:t>                   Date/Teacher</a:t>
                      </a:r>
                    </a:p>
                    <a:p>
                      <a:pPr marL="0" marR="0" algn="just">
                        <a:lnSpc>
                          <a:spcPct val="115000"/>
                        </a:lnSpc>
                        <a:spcBef>
                          <a:spcPts val="0"/>
                        </a:spcBef>
                        <a:spcAft>
                          <a:spcPts val="0"/>
                        </a:spcAft>
                      </a:pPr>
                      <a:r>
                        <a:rPr lang="en-US" sz="1100" dirty="0">
                          <a:effectLst/>
                        </a:rPr>
                        <a:t> </a:t>
                      </a:r>
                    </a:p>
                    <a:p>
                      <a:pPr marL="0" marR="0" algn="just">
                        <a:lnSpc>
                          <a:spcPct val="115000"/>
                        </a:lnSpc>
                        <a:spcBef>
                          <a:spcPts val="0"/>
                        </a:spcBef>
                        <a:spcAft>
                          <a:spcPts val="0"/>
                        </a:spcAft>
                      </a:pPr>
                      <a:r>
                        <a:rPr lang="en-US" sz="1100" dirty="0">
                          <a:effectLst/>
                        </a:rPr>
                        <a:t>Steps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r>
              <a:tr h="723641">
                <a:tc>
                  <a:txBody>
                    <a:bodyPr/>
                    <a:lstStyle/>
                    <a:p>
                      <a:pPr marL="0" marR="0" algn="just">
                        <a:lnSpc>
                          <a:spcPct val="115000"/>
                        </a:lnSpc>
                        <a:spcBef>
                          <a:spcPts val="0"/>
                        </a:spcBef>
                        <a:spcAft>
                          <a:spcPts val="0"/>
                        </a:spcAft>
                      </a:pPr>
                      <a:r>
                        <a:rPr lang="en-US" sz="1100">
                          <a:effectLst/>
                        </a:rPr>
                        <a:t>1.Pick up shoe</a:t>
                      </a:r>
                    </a:p>
                    <a:p>
                      <a:pPr marL="0" marR="0" algn="just">
                        <a:lnSpc>
                          <a:spcPct val="115000"/>
                        </a:lnSpc>
                        <a:spcBef>
                          <a:spcPts val="0"/>
                        </a:spcBef>
                        <a:spcAft>
                          <a:spcPts val="0"/>
                        </a:spcAft>
                      </a:pPr>
                      <a:r>
                        <a:rPr lang="en-US" sz="1100">
                          <a:effectLst/>
                        </a:rPr>
                        <a:t> </a:t>
                      </a:r>
                    </a:p>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r>
              <a:tr h="723641">
                <a:tc>
                  <a:txBody>
                    <a:bodyPr/>
                    <a:lstStyle/>
                    <a:p>
                      <a:pPr marL="0" marR="0" algn="just">
                        <a:lnSpc>
                          <a:spcPct val="115000"/>
                        </a:lnSpc>
                        <a:spcBef>
                          <a:spcPts val="0"/>
                        </a:spcBef>
                        <a:spcAft>
                          <a:spcPts val="0"/>
                        </a:spcAft>
                      </a:pPr>
                      <a:r>
                        <a:rPr lang="en-US" sz="1100">
                          <a:effectLst/>
                        </a:rPr>
                        <a:t>2.Remove Velcros</a:t>
                      </a:r>
                    </a:p>
                    <a:p>
                      <a:pPr marL="0" marR="0" algn="just">
                        <a:lnSpc>
                          <a:spcPct val="115000"/>
                        </a:lnSpc>
                        <a:spcBef>
                          <a:spcPts val="0"/>
                        </a:spcBef>
                        <a:spcAft>
                          <a:spcPts val="0"/>
                        </a:spcAft>
                      </a:pPr>
                      <a:r>
                        <a:rPr lang="en-US" sz="1100">
                          <a:effectLst/>
                        </a:rPr>
                        <a:t> </a:t>
                      </a:r>
                    </a:p>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r>
              <a:tr h="723641">
                <a:tc>
                  <a:txBody>
                    <a:bodyPr/>
                    <a:lstStyle/>
                    <a:p>
                      <a:pPr marL="0" marR="0" algn="just">
                        <a:lnSpc>
                          <a:spcPct val="115000"/>
                        </a:lnSpc>
                        <a:spcBef>
                          <a:spcPts val="0"/>
                        </a:spcBef>
                        <a:spcAft>
                          <a:spcPts val="0"/>
                        </a:spcAft>
                      </a:pPr>
                      <a:r>
                        <a:rPr lang="en-US" sz="1100">
                          <a:effectLst/>
                        </a:rPr>
                        <a:t>3.Lower shoe to foot/floor</a:t>
                      </a:r>
                    </a:p>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r>
              <a:tr h="723641">
                <a:tc>
                  <a:txBody>
                    <a:bodyPr/>
                    <a:lstStyle/>
                    <a:p>
                      <a:pPr marL="0" marR="0" algn="just">
                        <a:lnSpc>
                          <a:spcPct val="115000"/>
                        </a:lnSpc>
                        <a:spcBef>
                          <a:spcPts val="0"/>
                        </a:spcBef>
                        <a:spcAft>
                          <a:spcPts val="0"/>
                        </a:spcAft>
                      </a:pPr>
                      <a:r>
                        <a:rPr lang="en-US" sz="1100">
                          <a:effectLst/>
                        </a:rPr>
                        <a:t>4.While holding the shoe with one hand, insert toes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r>
              <a:tr h="723641">
                <a:tc>
                  <a:txBody>
                    <a:bodyPr/>
                    <a:lstStyle/>
                    <a:p>
                      <a:pPr marL="0" marR="0" algn="just">
                        <a:lnSpc>
                          <a:spcPct val="115000"/>
                        </a:lnSpc>
                        <a:spcBef>
                          <a:spcPts val="0"/>
                        </a:spcBef>
                        <a:spcAft>
                          <a:spcPts val="0"/>
                        </a:spcAft>
                      </a:pPr>
                      <a:r>
                        <a:rPr lang="en-US" sz="1100">
                          <a:effectLst/>
                        </a:rPr>
                        <a:t>5.Push foot in</a:t>
                      </a:r>
                    </a:p>
                    <a:p>
                      <a:pPr marL="0" marR="0" algn="just">
                        <a:lnSpc>
                          <a:spcPct val="115000"/>
                        </a:lnSpc>
                        <a:spcBef>
                          <a:spcPts val="0"/>
                        </a:spcBef>
                        <a:spcAft>
                          <a:spcPts val="0"/>
                        </a:spcAft>
                      </a:pPr>
                      <a:r>
                        <a:rPr lang="en-US" sz="1100">
                          <a:effectLst/>
                        </a:rPr>
                        <a:t> </a:t>
                      </a:r>
                    </a:p>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r>
              <a:tr h="723641">
                <a:tc>
                  <a:txBody>
                    <a:bodyPr/>
                    <a:lstStyle/>
                    <a:p>
                      <a:pPr marL="0" marR="0" algn="just">
                        <a:lnSpc>
                          <a:spcPct val="115000"/>
                        </a:lnSpc>
                        <a:spcBef>
                          <a:spcPts val="0"/>
                        </a:spcBef>
                        <a:spcAft>
                          <a:spcPts val="0"/>
                        </a:spcAft>
                      </a:pPr>
                      <a:r>
                        <a:rPr lang="en-US" sz="1100">
                          <a:effectLst/>
                        </a:rPr>
                        <a:t>6. Pull and fasten Velcros</a:t>
                      </a:r>
                    </a:p>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c>
                  <a:txBody>
                    <a:bodyPr/>
                    <a:lstStyle/>
                    <a:p>
                      <a:pPr marL="0" marR="0" algn="just">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143" marR="68143" marT="0" marB="0"/>
                </a:tc>
              </a:tr>
            </a:tbl>
          </a:graphicData>
        </a:graphic>
      </p:graphicFrame>
      <p:sp>
        <p:nvSpPr>
          <p:cNvPr id="5" name="AutoShape 1"/>
          <p:cNvSpPr>
            <a:spLocks noChangeShapeType="1"/>
          </p:cNvSpPr>
          <p:nvPr/>
        </p:nvSpPr>
        <p:spPr bwMode="auto">
          <a:xfrm>
            <a:off x="1420687" y="1589532"/>
            <a:ext cx="1504951" cy="4953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16780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a t-shirt 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78596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on a T-shirt/Jumper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943974"/>
              </p:ext>
            </p:extLst>
          </p:nvPr>
        </p:nvGraphicFramePr>
        <p:xfrm>
          <a:off x="1392079" y="2755074"/>
          <a:ext cx="8983980" cy="3073019"/>
        </p:xfrm>
        <a:graphic>
          <a:graphicData uri="http://schemas.openxmlformats.org/drawingml/2006/table">
            <a:tbl>
              <a:tblPr firstRow="1" firstCol="1" bandRow="1">
                <a:tableStyleId>{5C22544A-7EE6-4342-B048-85BDC9FD1C3A}</a:tableStyleId>
              </a:tblPr>
              <a:tblGrid>
                <a:gridCol w="1532890"/>
                <a:gridCol w="531495"/>
                <a:gridCol w="531495"/>
                <a:gridCol w="531495"/>
                <a:gridCol w="531495"/>
                <a:gridCol w="532130"/>
                <a:gridCol w="532130"/>
                <a:gridCol w="532130"/>
                <a:gridCol w="532130"/>
                <a:gridCol w="532765"/>
                <a:gridCol w="532765"/>
                <a:gridCol w="532765"/>
                <a:gridCol w="532765"/>
                <a:gridCol w="532765"/>
                <a:gridCol w="532765"/>
              </a:tblGrid>
              <a:tr h="0">
                <a:tc>
                  <a:txBody>
                    <a:bodyPr/>
                    <a:lstStyle/>
                    <a:p>
                      <a:pPr marL="0" marR="0" algn="just">
                        <a:lnSpc>
                          <a:spcPct val="115000"/>
                        </a:lnSpc>
                        <a:spcBef>
                          <a:spcPts val="0"/>
                        </a:spcBef>
                        <a:spcAft>
                          <a:spcPts val="0"/>
                        </a:spcAft>
                      </a:pPr>
                      <a:r>
                        <a:rPr lang="en-US" sz="1100" dirty="0">
                          <a:effectLst/>
                        </a:rPr>
                        <a:t>                   </a:t>
                      </a:r>
                      <a:r>
                        <a:rPr lang="en-US" sz="1100" dirty="0" smtClean="0">
                          <a:effectLst/>
                        </a:rPr>
                        <a:t>Date/Adult</a:t>
                      </a:r>
                      <a:endParaRPr lang="en-US" sz="1100" dirty="0">
                        <a:effectLst/>
                      </a:endParaRPr>
                    </a:p>
                    <a:p>
                      <a:pPr marL="0" marR="0" algn="just">
                        <a:lnSpc>
                          <a:spcPct val="115000"/>
                        </a:lnSpc>
                        <a:spcBef>
                          <a:spcPts val="0"/>
                        </a:spcBef>
                        <a:spcAft>
                          <a:spcPts val="0"/>
                        </a:spcAft>
                      </a:pPr>
                      <a:r>
                        <a:rPr lang="en-US" sz="1100" dirty="0">
                          <a:effectLst/>
                        </a:rPr>
                        <a:t> </a:t>
                      </a:r>
                    </a:p>
                    <a:p>
                      <a:pPr marL="0" marR="0" algn="just">
                        <a:lnSpc>
                          <a:spcPct val="115000"/>
                        </a:lnSpc>
                        <a:spcBef>
                          <a:spcPts val="0"/>
                        </a:spcBef>
                        <a:spcAft>
                          <a:spcPts val="0"/>
                        </a:spcAft>
                      </a:pPr>
                      <a:r>
                        <a:rPr lang="en-US" sz="1100" dirty="0">
                          <a:effectLst/>
                        </a:rPr>
                        <a:t>Steps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gn="just">
                        <a:lnSpc>
                          <a:spcPct val="115000"/>
                        </a:lnSpc>
                        <a:spcBef>
                          <a:spcPts val="0"/>
                        </a:spcBef>
                        <a:spcAft>
                          <a:spcPts val="0"/>
                        </a:spcAft>
                      </a:pPr>
                      <a:r>
                        <a:rPr lang="en-US" sz="1100">
                          <a:effectLst/>
                        </a:rPr>
                        <a:t>1.Pick up the jumper/t-shirt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gn="just">
                        <a:lnSpc>
                          <a:spcPct val="115000"/>
                        </a:lnSpc>
                        <a:spcBef>
                          <a:spcPts val="0"/>
                        </a:spcBef>
                        <a:spcAft>
                          <a:spcPts val="0"/>
                        </a:spcAft>
                      </a:pPr>
                      <a:r>
                        <a:rPr lang="en-US" sz="1100">
                          <a:effectLst/>
                        </a:rPr>
                        <a:t>2.Arrange the jumper/t-shirt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gn="just">
                        <a:lnSpc>
                          <a:spcPct val="115000"/>
                        </a:lnSpc>
                        <a:spcBef>
                          <a:spcPts val="0"/>
                        </a:spcBef>
                        <a:spcAft>
                          <a:spcPts val="0"/>
                        </a:spcAft>
                      </a:pPr>
                      <a:r>
                        <a:rPr lang="en-US" sz="1100">
                          <a:effectLst/>
                        </a:rPr>
                        <a:t>3. Put your head in</a:t>
                      </a:r>
                    </a:p>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gn="just">
                        <a:lnSpc>
                          <a:spcPct val="115000"/>
                        </a:lnSpc>
                        <a:spcBef>
                          <a:spcPts val="0"/>
                        </a:spcBef>
                        <a:spcAft>
                          <a:spcPts val="0"/>
                        </a:spcAft>
                      </a:pPr>
                      <a:r>
                        <a:rPr lang="en-US" sz="1100" dirty="0">
                          <a:effectLst/>
                        </a:rPr>
                        <a:t>4</a:t>
                      </a:r>
                      <a:r>
                        <a:rPr lang="en-US" sz="1100" dirty="0" smtClean="0">
                          <a:effectLst/>
                        </a:rPr>
                        <a:t>.Put </a:t>
                      </a:r>
                      <a:r>
                        <a:rPr lang="en-US" sz="1100" dirty="0">
                          <a:effectLst/>
                        </a:rPr>
                        <a:t>the right arm inside the sleeve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gn="just">
                        <a:lnSpc>
                          <a:spcPct val="115000"/>
                        </a:lnSpc>
                        <a:spcBef>
                          <a:spcPts val="0"/>
                        </a:spcBef>
                        <a:spcAft>
                          <a:spcPts val="0"/>
                        </a:spcAft>
                      </a:pPr>
                      <a:r>
                        <a:rPr lang="en-US" sz="1100" dirty="0">
                          <a:effectLst/>
                        </a:rPr>
                        <a:t>4.Put the left arm inside the sleeve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gn="just">
                        <a:lnSpc>
                          <a:spcPct val="115000"/>
                        </a:lnSpc>
                        <a:spcBef>
                          <a:spcPts val="0"/>
                        </a:spcBef>
                        <a:spcAft>
                          <a:spcPts val="0"/>
                        </a:spcAft>
                      </a:pPr>
                      <a:r>
                        <a:rPr lang="en-US" sz="1100">
                          <a:effectLst/>
                        </a:rPr>
                        <a:t>5. Adjust jumper/t-shirt if necessary (pull jumper down)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6" name="AutoShape 1"/>
          <p:cNvSpPr>
            <a:spLocks noChangeShapeType="1"/>
          </p:cNvSpPr>
          <p:nvPr/>
        </p:nvSpPr>
        <p:spPr bwMode="auto">
          <a:xfrm>
            <a:off x="1392079" y="2755074"/>
            <a:ext cx="1504950" cy="4953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073811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trousers 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85576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Developing self-help skills is an essential step in a child’s development and it has a huge impact on the quality of his/her life.</a:t>
            </a:r>
          </a:p>
          <a:p>
            <a:endParaRPr lang="en-US" dirty="0"/>
          </a:p>
          <a:p>
            <a:r>
              <a:rPr lang="en-US" dirty="0" smtClean="0"/>
              <a:t>However, sometimes this developmental area is overlooked when selecting teaching targets for individuals with ASD or other developmental delays.</a:t>
            </a:r>
            <a:endParaRPr lang="en-US" dirty="0"/>
          </a:p>
        </p:txBody>
      </p:sp>
    </p:spTree>
    <p:extLst>
      <p:ext uri="{BB962C8B-B14F-4D97-AF65-F5344CB8AC3E}">
        <p14:creationId xmlns:p14="http://schemas.microsoft.com/office/powerpoint/2010/main" val="643281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Putting on trousers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8407826"/>
              </p:ext>
            </p:extLst>
          </p:nvPr>
        </p:nvGraphicFramePr>
        <p:xfrm>
          <a:off x="1808804" y="1785666"/>
          <a:ext cx="8150530" cy="4702447"/>
        </p:xfrm>
        <a:graphic>
          <a:graphicData uri="http://schemas.openxmlformats.org/drawingml/2006/table">
            <a:tbl>
              <a:tblPr firstRow="1" firstCol="1" bandRow="1">
                <a:tableStyleId>{5C22544A-7EE6-4342-B048-85BDC9FD1C3A}</a:tableStyleId>
              </a:tblPr>
              <a:tblGrid>
                <a:gridCol w="1390682"/>
                <a:gridCol w="482188"/>
                <a:gridCol w="482188"/>
                <a:gridCol w="482188"/>
                <a:gridCol w="482188"/>
                <a:gridCol w="482764"/>
                <a:gridCol w="482764"/>
                <a:gridCol w="482764"/>
                <a:gridCol w="482764"/>
                <a:gridCol w="483340"/>
                <a:gridCol w="483340"/>
                <a:gridCol w="483340"/>
                <a:gridCol w="483340"/>
                <a:gridCol w="483340"/>
                <a:gridCol w="483340"/>
              </a:tblGrid>
              <a:tr h="783741">
                <a:tc>
                  <a:txBody>
                    <a:bodyPr/>
                    <a:lstStyle/>
                    <a:p>
                      <a:pPr marL="0" marR="0" algn="just">
                        <a:lnSpc>
                          <a:spcPct val="115000"/>
                        </a:lnSpc>
                        <a:spcBef>
                          <a:spcPts val="0"/>
                        </a:spcBef>
                        <a:spcAft>
                          <a:spcPts val="0"/>
                        </a:spcAft>
                      </a:pPr>
                      <a:r>
                        <a:rPr lang="en-US" sz="1000">
                          <a:effectLst/>
                        </a:rPr>
                        <a:t>                   Date/Teacher</a:t>
                      </a:r>
                    </a:p>
                    <a:p>
                      <a:pPr marL="0" marR="0" algn="just">
                        <a:lnSpc>
                          <a:spcPct val="115000"/>
                        </a:lnSpc>
                        <a:spcBef>
                          <a:spcPts val="0"/>
                        </a:spcBef>
                        <a:spcAft>
                          <a:spcPts val="0"/>
                        </a:spcAft>
                      </a:pPr>
                      <a:r>
                        <a:rPr lang="en-US" sz="1000">
                          <a:effectLst/>
                        </a:rPr>
                        <a:t> </a:t>
                      </a:r>
                    </a:p>
                    <a:p>
                      <a:pPr marL="0" marR="0" algn="just">
                        <a:lnSpc>
                          <a:spcPct val="115000"/>
                        </a:lnSpc>
                        <a:spcBef>
                          <a:spcPts val="0"/>
                        </a:spcBef>
                        <a:spcAft>
                          <a:spcPts val="0"/>
                        </a:spcAft>
                      </a:pPr>
                      <a:r>
                        <a:rPr lang="en-US" sz="1000">
                          <a:effectLst/>
                        </a:rPr>
                        <a:t>Steps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r>
              <a:tr h="587806">
                <a:tc>
                  <a:txBody>
                    <a:bodyPr/>
                    <a:lstStyle/>
                    <a:p>
                      <a:pPr marL="0" marR="0" algn="just">
                        <a:lnSpc>
                          <a:spcPct val="115000"/>
                        </a:lnSpc>
                        <a:spcBef>
                          <a:spcPts val="0"/>
                        </a:spcBef>
                        <a:spcAft>
                          <a:spcPts val="0"/>
                        </a:spcAft>
                      </a:pPr>
                      <a:r>
                        <a:rPr lang="en-US" sz="1000">
                          <a:effectLst/>
                        </a:rPr>
                        <a:t>1.Pick up the trousers</a:t>
                      </a:r>
                    </a:p>
                    <a:p>
                      <a:pPr marL="0" marR="0" algn="just">
                        <a:lnSpc>
                          <a:spcPct val="115000"/>
                        </a:lnSpc>
                        <a:spcBef>
                          <a:spcPts val="0"/>
                        </a:spcBef>
                        <a:spcAft>
                          <a:spcPts val="0"/>
                        </a:spcAft>
                      </a:pPr>
                      <a:r>
                        <a:rPr lang="en-US" sz="1000">
                          <a:effectLst/>
                        </a:rPr>
                        <a:t> </a:t>
                      </a:r>
                    </a:p>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r>
              <a:tr h="587806">
                <a:tc>
                  <a:txBody>
                    <a:bodyPr/>
                    <a:lstStyle/>
                    <a:p>
                      <a:pPr marL="0" marR="0" algn="just">
                        <a:lnSpc>
                          <a:spcPct val="115000"/>
                        </a:lnSpc>
                        <a:spcBef>
                          <a:spcPts val="0"/>
                        </a:spcBef>
                        <a:spcAft>
                          <a:spcPts val="0"/>
                        </a:spcAft>
                      </a:pPr>
                      <a:r>
                        <a:rPr lang="en-US" sz="1000">
                          <a:effectLst/>
                        </a:rPr>
                        <a:t>2.Turn the trousers with the back  facing towards  the tummy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r>
              <a:tr h="783741">
                <a:tc>
                  <a:txBody>
                    <a:bodyPr/>
                    <a:lstStyle/>
                    <a:p>
                      <a:pPr marL="0" marR="0" algn="just">
                        <a:lnSpc>
                          <a:spcPct val="115000"/>
                        </a:lnSpc>
                        <a:spcBef>
                          <a:spcPts val="0"/>
                        </a:spcBef>
                        <a:spcAft>
                          <a:spcPts val="0"/>
                        </a:spcAft>
                      </a:pPr>
                      <a:r>
                        <a:rPr lang="en-US" sz="1000">
                          <a:effectLst/>
                        </a:rPr>
                        <a:t>3.While holding the trousers with both hands, put the right leg inside the trousers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r>
              <a:tr h="783741">
                <a:tc>
                  <a:txBody>
                    <a:bodyPr/>
                    <a:lstStyle/>
                    <a:p>
                      <a:pPr marL="0" marR="0" algn="just">
                        <a:lnSpc>
                          <a:spcPct val="115000"/>
                        </a:lnSpc>
                        <a:spcBef>
                          <a:spcPts val="0"/>
                        </a:spcBef>
                        <a:spcAft>
                          <a:spcPts val="0"/>
                        </a:spcAft>
                      </a:pPr>
                      <a:r>
                        <a:rPr lang="en-US" sz="1000">
                          <a:effectLst/>
                        </a:rPr>
                        <a:t>4.While holding the trousers with both hands, put the left leg inside the trousers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r>
              <a:tr h="587806">
                <a:tc>
                  <a:txBody>
                    <a:bodyPr/>
                    <a:lstStyle/>
                    <a:p>
                      <a:pPr marL="0" marR="0" algn="just">
                        <a:lnSpc>
                          <a:spcPct val="115000"/>
                        </a:lnSpc>
                        <a:spcBef>
                          <a:spcPts val="0"/>
                        </a:spcBef>
                        <a:spcAft>
                          <a:spcPts val="0"/>
                        </a:spcAft>
                      </a:pPr>
                      <a:r>
                        <a:rPr lang="en-US" sz="1000">
                          <a:effectLst/>
                        </a:rPr>
                        <a:t>5.Pull up trousers</a:t>
                      </a:r>
                    </a:p>
                    <a:p>
                      <a:pPr marL="0" marR="0" algn="just">
                        <a:lnSpc>
                          <a:spcPct val="115000"/>
                        </a:lnSpc>
                        <a:spcBef>
                          <a:spcPts val="0"/>
                        </a:spcBef>
                        <a:spcAft>
                          <a:spcPts val="0"/>
                        </a:spcAft>
                      </a:pPr>
                      <a:r>
                        <a:rPr lang="en-US" sz="1000">
                          <a:effectLst/>
                        </a:rPr>
                        <a:t> </a:t>
                      </a:r>
                    </a:p>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p>
                    <a:p>
                      <a:pPr marL="0" marR="0" algn="just">
                        <a:lnSpc>
                          <a:spcPct val="115000"/>
                        </a:lnSpc>
                        <a:spcBef>
                          <a:spcPts val="0"/>
                        </a:spcBef>
                        <a:spcAft>
                          <a:spcPts val="0"/>
                        </a:spcAft>
                      </a:pPr>
                      <a:r>
                        <a:rPr lang="en-US" sz="1000">
                          <a:effectLst/>
                        </a:rPr>
                        <a:t> </a:t>
                      </a:r>
                    </a:p>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r>
              <a:tr h="587806">
                <a:tc>
                  <a:txBody>
                    <a:bodyPr/>
                    <a:lstStyle/>
                    <a:p>
                      <a:pPr marL="0" marR="0" algn="just">
                        <a:lnSpc>
                          <a:spcPct val="115000"/>
                        </a:lnSpc>
                        <a:spcBef>
                          <a:spcPts val="0"/>
                        </a:spcBef>
                        <a:spcAft>
                          <a:spcPts val="0"/>
                        </a:spcAft>
                      </a:pPr>
                      <a:r>
                        <a:rPr lang="en-US" sz="1000">
                          <a:effectLst/>
                        </a:rPr>
                        <a:t>6.Adjust trousers if necessary.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p>
                    <a:p>
                      <a:pPr marL="0" marR="0" algn="just">
                        <a:lnSpc>
                          <a:spcPct val="115000"/>
                        </a:lnSpc>
                        <a:spcBef>
                          <a:spcPts val="0"/>
                        </a:spcBef>
                        <a:spcAft>
                          <a:spcPts val="0"/>
                        </a:spcAft>
                      </a:pPr>
                      <a:r>
                        <a:rPr lang="en-US" sz="1000">
                          <a:effectLst/>
                        </a:rPr>
                        <a:t> </a:t>
                      </a:r>
                    </a:p>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c>
                  <a:txBody>
                    <a:bodyPr/>
                    <a:lstStyle/>
                    <a:p>
                      <a:pPr marL="0" marR="0" algn="just">
                        <a:lnSpc>
                          <a:spcPct val="115000"/>
                        </a:lnSpc>
                        <a:spcBef>
                          <a:spcPts val="0"/>
                        </a:spcBef>
                        <a:spcAft>
                          <a:spcPts val="0"/>
                        </a:spcAft>
                      </a:pPr>
                      <a:r>
                        <a:rPr lang="en-US" sz="10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218" marR="62218" marT="0" marB="0"/>
                </a:tc>
              </a:tr>
            </a:tbl>
          </a:graphicData>
        </a:graphic>
      </p:graphicFrame>
      <p:sp>
        <p:nvSpPr>
          <p:cNvPr id="5" name="AutoShape 1"/>
          <p:cNvSpPr>
            <a:spLocks noChangeShapeType="1"/>
          </p:cNvSpPr>
          <p:nvPr/>
        </p:nvSpPr>
        <p:spPr bwMode="auto">
          <a:xfrm>
            <a:off x="1736455" y="2084832"/>
            <a:ext cx="1504951" cy="4953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251059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Now that we have the steps, it’s time to start teaching them.</a:t>
            </a:r>
          </a:p>
          <a:p>
            <a:r>
              <a:rPr lang="en-US" dirty="0" smtClean="0"/>
              <a:t>There are three methods we can use, in order to do that: backward chaining, forward chaining and total task.</a:t>
            </a:r>
          </a:p>
          <a:p>
            <a:r>
              <a:rPr lang="en-US" dirty="0" smtClean="0"/>
              <a:t>I will describe all of them so that you will have a better understanding and choose the one that suits your child the best.</a:t>
            </a:r>
            <a:endParaRPr lang="en-US" dirty="0"/>
          </a:p>
        </p:txBody>
      </p:sp>
    </p:spTree>
    <p:extLst>
      <p:ext uri="{BB962C8B-B14F-4D97-AF65-F5344CB8AC3E}">
        <p14:creationId xmlns:p14="http://schemas.microsoft.com/office/powerpoint/2010/main" val="350460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Total task means teaching all the steps in the chain in the order they are normally done, and helping the child with each step where help is necessary.</a:t>
            </a:r>
          </a:p>
          <a:p>
            <a:r>
              <a:rPr lang="en-US" dirty="0" smtClean="0"/>
              <a:t>It is important to reinforce this activity (initially, we can use more reinforcement throughout the chain if necessary and decrease it gradually, so that in the end we can offer reinforcement only after the whole sequence is completed). </a:t>
            </a:r>
          </a:p>
          <a:p>
            <a:endParaRPr lang="en-US" dirty="0"/>
          </a:p>
          <a:p>
            <a:endParaRPr lang="en-US" dirty="0"/>
          </a:p>
        </p:txBody>
      </p:sp>
    </p:spTree>
    <p:extLst>
      <p:ext uri="{BB962C8B-B14F-4D97-AF65-F5344CB8AC3E}">
        <p14:creationId xmlns:p14="http://schemas.microsoft.com/office/powerpoint/2010/main" val="29206202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Forward chaining means teaching the sequence in the correct order but focusing only on the first step, and having the adult complete the rest.</a:t>
            </a:r>
          </a:p>
          <a:p>
            <a:r>
              <a:rPr lang="en-US" dirty="0" smtClean="0"/>
              <a:t>Reinforcement will be offered after this first step. </a:t>
            </a:r>
          </a:p>
          <a:p>
            <a:r>
              <a:rPr lang="en-US" dirty="0" smtClean="0"/>
              <a:t>As soon as the child learns to correctly perform the first step, we will move on to the second one, so that he will have to do both steps (and receive reinforcement), and the adult will complete the rest. </a:t>
            </a:r>
          </a:p>
          <a:p>
            <a:r>
              <a:rPr lang="en-US" dirty="0" smtClean="0"/>
              <a:t>The sequence will continue like this, until the child will learn to perform the whole sequence independently. </a:t>
            </a:r>
            <a:endParaRPr lang="en-US" dirty="0"/>
          </a:p>
        </p:txBody>
      </p:sp>
    </p:spTree>
    <p:extLst>
      <p:ext uri="{BB962C8B-B14F-4D97-AF65-F5344CB8AC3E}">
        <p14:creationId xmlns:p14="http://schemas.microsoft.com/office/powerpoint/2010/main" val="3777069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Backward chaining means that the adult will perform all the steps in the sequence, except for the last one, which will be performed by the child. He will receive reinforcement after this last step.</a:t>
            </a:r>
          </a:p>
          <a:p>
            <a:r>
              <a:rPr lang="en-US" dirty="0" smtClean="0"/>
              <a:t>As soon as the child learns to perform this step independently, the adult will perform all the steps in the sequence, except the last two, which will be performed by the child.</a:t>
            </a:r>
          </a:p>
          <a:p>
            <a:r>
              <a:rPr lang="en-US" dirty="0"/>
              <a:t>The sequence will continue like this, until the child will learn to perform </a:t>
            </a:r>
            <a:r>
              <a:rPr lang="en-US" dirty="0" smtClean="0"/>
              <a:t>it </a:t>
            </a:r>
            <a:r>
              <a:rPr lang="en-US" dirty="0"/>
              <a:t>independently. </a:t>
            </a:r>
          </a:p>
          <a:p>
            <a:endParaRPr lang="en-US" dirty="0"/>
          </a:p>
        </p:txBody>
      </p:sp>
    </p:spTree>
    <p:extLst>
      <p:ext uri="{BB962C8B-B14F-4D97-AF65-F5344CB8AC3E}">
        <p14:creationId xmlns:p14="http://schemas.microsoft.com/office/powerpoint/2010/main" val="15297037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is essential to create as many natural learning opportunities, throughout the day.</a:t>
            </a:r>
          </a:p>
          <a:p>
            <a:endParaRPr lang="en-US" dirty="0"/>
          </a:p>
          <a:p>
            <a:r>
              <a:rPr lang="en-US" dirty="0" smtClean="0"/>
              <a:t>From the moment you start teaching this skills, you have to make sure that are no more contexts in which you do this task in </a:t>
            </a:r>
            <a:r>
              <a:rPr lang="en-US" smtClean="0"/>
              <a:t>his place.</a:t>
            </a:r>
            <a:endParaRPr lang="en-US" dirty="0"/>
          </a:p>
        </p:txBody>
      </p:sp>
    </p:spTree>
    <p:extLst>
      <p:ext uri="{BB962C8B-B14F-4D97-AF65-F5344CB8AC3E}">
        <p14:creationId xmlns:p14="http://schemas.microsoft.com/office/powerpoint/2010/main" val="3422413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r>
              <a:rPr lang="en-US" dirty="0" smtClean="0"/>
              <a:t>Therefore, in this presentation I will focus on describing several self-help abilities, and the methods you can use in order to teach them.</a:t>
            </a:r>
          </a:p>
          <a:p>
            <a:endParaRPr lang="en-US" dirty="0"/>
          </a:p>
          <a:p>
            <a:r>
              <a:rPr lang="en-US" dirty="0" smtClean="0"/>
              <a:t>The abilities we will teach are washing hands, brushing teeth, putting shoes on, putting a coat on, putting a </a:t>
            </a:r>
            <a:r>
              <a:rPr lang="en-US" smtClean="0"/>
              <a:t>T-shirt on </a:t>
            </a:r>
            <a:r>
              <a:rPr lang="en-US" dirty="0" smtClean="0"/>
              <a:t>and putting </a:t>
            </a:r>
            <a:r>
              <a:rPr lang="en-US" smtClean="0"/>
              <a:t>trousers on.</a:t>
            </a:r>
            <a:endParaRPr lang="en-US" dirty="0"/>
          </a:p>
        </p:txBody>
      </p:sp>
    </p:spTree>
    <p:extLst>
      <p:ext uri="{BB962C8B-B14F-4D97-AF65-F5344CB8AC3E}">
        <p14:creationId xmlns:p14="http://schemas.microsoft.com/office/powerpoint/2010/main" val="501788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To be able to start teaching those skills we need a task analysis, which is a description of steps that are necessary in order to perform those targets.</a:t>
            </a:r>
          </a:p>
          <a:p>
            <a:endParaRPr lang="en-US" dirty="0"/>
          </a:p>
          <a:p>
            <a:r>
              <a:rPr lang="en-US" dirty="0" smtClean="0"/>
              <a:t>In order to design a task analysis you can perform the activity yourself and write down all the steps you do. Or you can observe the child and notice what steps he is already doing and in which order, and start from there. Or you could ask someone else to perform the task (someone who is skilled) and write down the steps. Or even combine those different methods. </a:t>
            </a:r>
            <a:endParaRPr lang="en-US" dirty="0"/>
          </a:p>
        </p:txBody>
      </p:sp>
    </p:spTree>
    <p:extLst>
      <p:ext uri="{BB962C8B-B14F-4D97-AF65-F5344CB8AC3E}">
        <p14:creationId xmlns:p14="http://schemas.microsoft.com/office/powerpoint/2010/main" val="322644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Putting on a T-shirt/Jumper</a:t>
            </a:r>
          </a:p>
        </p:txBody>
      </p:sp>
      <p:sp>
        <p:nvSpPr>
          <p:cNvPr id="3" name="Content Placeholder 2"/>
          <p:cNvSpPr>
            <a:spLocks noGrp="1"/>
          </p:cNvSpPr>
          <p:nvPr>
            <p:ph idx="1"/>
          </p:nvPr>
        </p:nvSpPr>
        <p:spPr/>
        <p:txBody>
          <a:bodyPr/>
          <a:lstStyle/>
          <a:p>
            <a:endParaRPr lang="en-US" dirty="0" smtClean="0"/>
          </a:p>
          <a:p>
            <a:r>
              <a:rPr lang="en-US" dirty="0" smtClean="0"/>
              <a:t>Here are some examples of task analysis that I designed for each of the abilities previously mentioned. </a:t>
            </a:r>
          </a:p>
          <a:p>
            <a:r>
              <a:rPr lang="en-US" dirty="0" smtClean="0"/>
              <a:t>You can adapt them, if necessary. </a:t>
            </a:r>
            <a:endParaRPr lang="en-US" dirty="0"/>
          </a:p>
        </p:txBody>
      </p:sp>
    </p:spTree>
    <p:extLst>
      <p:ext uri="{BB962C8B-B14F-4D97-AF65-F5344CB8AC3E}">
        <p14:creationId xmlns:p14="http://schemas.microsoft.com/office/powerpoint/2010/main" val="3776280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Washing hands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249571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41542032"/>
              </p:ext>
            </p:extLst>
          </p:nvPr>
        </p:nvGraphicFramePr>
        <p:xfrm>
          <a:off x="1334929" y="1224950"/>
          <a:ext cx="9098280" cy="4807487"/>
        </p:xfrm>
        <a:graphic>
          <a:graphicData uri="http://schemas.openxmlformats.org/drawingml/2006/table">
            <a:tbl>
              <a:tblPr firstRow="1" firstCol="1" bandRow="1">
                <a:tableStyleId>{5C22544A-7EE6-4342-B048-85BDC9FD1C3A}</a:tableStyleId>
              </a:tblPr>
              <a:tblGrid>
                <a:gridCol w="1254125"/>
                <a:gridCol w="522605"/>
                <a:gridCol w="522605"/>
                <a:gridCol w="522605"/>
                <a:gridCol w="522605"/>
                <a:gridCol w="522605"/>
                <a:gridCol w="522605"/>
                <a:gridCol w="522605"/>
                <a:gridCol w="523240"/>
                <a:gridCol w="523240"/>
                <a:gridCol w="523240"/>
                <a:gridCol w="523240"/>
                <a:gridCol w="523240"/>
                <a:gridCol w="523240"/>
                <a:gridCol w="523240"/>
                <a:gridCol w="523240"/>
              </a:tblGrid>
              <a:tr h="565587">
                <a:tc>
                  <a:txBody>
                    <a:bodyPr/>
                    <a:lstStyle/>
                    <a:p>
                      <a:pPr marL="0" marR="0" algn="ctr">
                        <a:lnSpc>
                          <a:spcPct val="115000"/>
                        </a:lnSpc>
                        <a:spcBef>
                          <a:spcPts val="0"/>
                        </a:spcBef>
                        <a:spcAft>
                          <a:spcPts val="0"/>
                        </a:spcAft>
                      </a:pPr>
                      <a:r>
                        <a:rPr lang="en-US" sz="1100" dirty="0">
                          <a:effectLst/>
                        </a:rPr>
                        <a:t>       Date/teacher</a:t>
                      </a:r>
                    </a:p>
                    <a:p>
                      <a:pPr marL="0" marR="0">
                        <a:lnSpc>
                          <a:spcPct val="115000"/>
                        </a:lnSpc>
                        <a:spcBef>
                          <a:spcPts val="0"/>
                        </a:spcBef>
                        <a:spcAft>
                          <a:spcPts val="0"/>
                        </a:spcAft>
                      </a:pPr>
                      <a:r>
                        <a:rPr lang="en-US" sz="1100" dirty="0">
                          <a:effectLst/>
                        </a:rPr>
                        <a:t>Steps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2793">
                <a:tc>
                  <a:txBody>
                    <a:bodyPr/>
                    <a:lstStyle/>
                    <a:p>
                      <a:pPr marL="0" marR="0">
                        <a:lnSpc>
                          <a:spcPct val="115000"/>
                        </a:lnSpc>
                        <a:spcBef>
                          <a:spcPts val="0"/>
                        </a:spcBef>
                        <a:spcAft>
                          <a:spcPts val="0"/>
                        </a:spcAft>
                      </a:pPr>
                      <a:r>
                        <a:rPr lang="en-US" sz="1100">
                          <a:effectLst/>
                        </a:rPr>
                        <a:t>1.Roll up sleeves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2793">
                <a:tc>
                  <a:txBody>
                    <a:bodyPr/>
                    <a:lstStyle/>
                    <a:p>
                      <a:pPr marL="0" marR="0">
                        <a:lnSpc>
                          <a:spcPct val="115000"/>
                        </a:lnSpc>
                        <a:spcBef>
                          <a:spcPts val="0"/>
                        </a:spcBef>
                        <a:spcAft>
                          <a:spcPts val="0"/>
                        </a:spcAft>
                      </a:pPr>
                      <a:r>
                        <a:rPr lang="en-US" sz="1100">
                          <a:effectLst/>
                        </a:rPr>
                        <a:t>2. Turn on water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5587">
                <a:tc>
                  <a:txBody>
                    <a:bodyPr/>
                    <a:lstStyle/>
                    <a:p>
                      <a:pPr marL="0" marR="0">
                        <a:lnSpc>
                          <a:spcPct val="115000"/>
                        </a:lnSpc>
                        <a:spcBef>
                          <a:spcPts val="0"/>
                        </a:spcBef>
                        <a:spcAft>
                          <a:spcPts val="0"/>
                        </a:spcAft>
                      </a:pPr>
                      <a:r>
                        <a:rPr lang="en-US" sz="1100" dirty="0">
                          <a:effectLst/>
                        </a:rPr>
                        <a:t>3.Place </a:t>
                      </a:r>
                      <a:r>
                        <a:rPr lang="en-US" sz="1100" dirty="0" smtClean="0">
                          <a:effectLst/>
                        </a:rPr>
                        <a:t>hands </a:t>
                      </a:r>
                      <a:r>
                        <a:rPr lang="en-US" sz="1100" dirty="0">
                          <a:effectLst/>
                        </a:rPr>
                        <a:t>under water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5587">
                <a:tc>
                  <a:txBody>
                    <a:bodyPr/>
                    <a:lstStyle/>
                    <a:p>
                      <a:pPr marL="0" marR="0">
                        <a:lnSpc>
                          <a:spcPct val="115000"/>
                        </a:lnSpc>
                        <a:spcBef>
                          <a:spcPts val="0"/>
                        </a:spcBef>
                        <a:spcAft>
                          <a:spcPts val="0"/>
                        </a:spcAft>
                      </a:pPr>
                      <a:r>
                        <a:rPr lang="en-US" sz="1100">
                          <a:effectLst/>
                        </a:rPr>
                        <a:t>4.Take the soap </a:t>
                      </a:r>
                    </a:p>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5587">
                <a:tc>
                  <a:txBody>
                    <a:bodyPr/>
                    <a:lstStyle/>
                    <a:p>
                      <a:pPr marL="0" marR="0">
                        <a:lnSpc>
                          <a:spcPct val="115000"/>
                        </a:lnSpc>
                        <a:spcBef>
                          <a:spcPts val="0"/>
                        </a:spcBef>
                        <a:spcAft>
                          <a:spcPts val="0"/>
                        </a:spcAft>
                      </a:pPr>
                      <a:r>
                        <a:rPr lang="en-US" sz="1100">
                          <a:effectLst/>
                        </a:rPr>
                        <a:t>5. Rub the soap between palms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48379">
                <a:tc>
                  <a:txBody>
                    <a:bodyPr/>
                    <a:lstStyle/>
                    <a:p>
                      <a:pPr marL="0" marR="0">
                        <a:lnSpc>
                          <a:spcPct val="115000"/>
                        </a:lnSpc>
                        <a:spcBef>
                          <a:spcPts val="0"/>
                        </a:spcBef>
                        <a:spcAft>
                          <a:spcPts val="0"/>
                        </a:spcAft>
                      </a:pPr>
                      <a:r>
                        <a:rPr lang="en-US" sz="1100">
                          <a:effectLst/>
                        </a:rPr>
                        <a:t>6.Put the soap back</a:t>
                      </a:r>
                    </a:p>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5587">
                <a:tc>
                  <a:txBody>
                    <a:bodyPr/>
                    <a:lstStyle/>
                    <a:p>
                      <a:pPr marL="0" marR="0">
                        <a:lnSpc>
                          <a:spcPct val="115000"/>
                        </a:lnSpc>
                        <a:spcBef>
                          <a:spcPts val="0"/>
                        </a:spcBef>
                        <a:spcAft>
                          <a:spcPts val="0"/>
                        </a:spcAft>
                      </a:pPr>
                      <a:r>
                        <a:rPr lang="en-US" sz="1100">
                          <a:effectLst/>
                        </a:rPr>
                        <a:t>7.Rub palms together (3 sec)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65587">
                <a:tc>
                  <a:txBody>
                    <a:bodyPr/>
                    <a:lstStyle/>
                    <a:p>
                      <a:pPr marL="0" marR="0">
                        <a:lnSpc>
                          <a:spcPct val="115000"/>
                        </a:lnSpc>
                        <a:spcBef>
                          <a:spcPts val="0"/>
                        </a:spcBef>
                        <a:spcAft>
                          <a:spcPts val="0"/>
                        </a:spcAft>
                      </a:pPr>
                      <a:r>
                        <a:rPr lang="en-US" sz="1100">
                          <a:effectLst/>
                        </a:rPr>
                        <a:t>8.Rub back of right hand (3sec)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AutoShape 2"/>
          <p:cNvSpPr>
            <a:spLocks noChangeShapeType="1"/>
          </p:cNvSpPr>
          <p:nvPr/>
        </p:nvSpPr>
        <p:spPr bwMode="auto">
          <a:xfrm>
            <a:off x="1334929" y="1335024"/>
            <a:ext cx="1268442" cy="32987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1"/>
          <p:cNvSpPr>
            <a:spLocks noChangeShapeType="1"/>
          </p:cNvSpPr>
          <p:nvPr/>
        </p:nvSpPr>
        <p:spPr bwMode="auto">
          <a:xfrm>
            <a:off x="2400300" y="2894013"/>
            <a:ext cx="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891129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97328388"/>
              </p:ext>
            </p:extLst>
          </p:nvPr>
        </p:nvGraphicFramePr>
        <p:xfrm>
          <a:off x="1334929" y="2199739"/>
          <a:ext cx="9098280" cy="3543518"/>
        </p:xfrm>
        <a:graphic>
          <a:graphicData uri="http://schemas.openxmlformats.org/drawingml/2006/table">
            <a:tbl>
              <a:tblPr firstRow="1" firstCol="1" bandRow="1">
                <a:tableStyleId>{5C22544A-7EE6-4342-B048-85BDC9FD1C3A}</a:tableStyleId>
              </a:tblPr>
              <a:tblGrid>
                <a:gridCol w="1254125"/>
                <a:gridCol w="522605"/>
                <a:gridCol w="522605"/>
                <a:gridCol w="522605"/>
                <a:gridCol w="522605"/>
                <a:gridCol w="522605"/>
                <a:gridCol w="522605"/>
                <a:gridCol w="522605"/>
                <a:gridCol w="523240"/>
                <a:gridCol w="523240"/>
                <a:gridCol w="523240"/>
                <a:gridCol w="523240"/>
                <a:gridCol w="523240"/>
                <a:gridCol w="523240"/>
                <a:gridCol w="523240"/>
                <a:gridCol w="523240"/>
              </a:tblGrid>
              <a:tr h="472469">
                <a:tc>
                  <a:txBody>
                    <a:bodyPr/>
                    <a:lstStyle/>
                    <a:p>
                      <a:pPr marL="0" marR="0">
                        <a:lnSpc>
                          <a:spcPct val="115000"/>
                        </a:lnSpc>
                        <a:spcBef>
                          <a:spcPts val="0"/>
                        </a:spcBef>
                        <a:spcAft>
                          <a:spcPts val="0"/>
                        </a:spcAft>
                      </a:pPr>
                      <a:r>
                        <a:rPr lang="en-US" sz="1100" dirty="0">
                          <a:effectLst/>
                        </a:rPr>
                        <a:t>9. Rub back of left hand (3sec)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2469">
                <a:tc>
                  <a:txBody>
                    <a:bodyPr/>
                    <a:lstStyle/>
                    <a:p>
                      <a:pPr marL="0" marR="0">
                        <a:lnSpc>
                          <a:spcPct val="115000"/>
                        </a:lnSpc>
                        <a:spcBef>
                          <a:spcPts val="0"/>
                        </a:spcBef>
                        <a:spcAft>
                          <a:spcPts val="0"/>
                        </a:spcAft>
                      </a:pPr>
                      <a:r>
                        <a:rPr lang="en-US" sz="1100">
                          <a:effectLst/>
                        </a:rPr>
                        <a:t>10.Rinse hands</a:t>
                      </a:r>
                    </a:p>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2469">
                <a:tc>
                  <a:txBody>
                    <a:bodyPr/>
                    <a:lstStyle/>
                    <a:p>
                      <a:pPr marL="0" marR="0">
                        <a:lnSpc>
                          <a:spcPct val="115000"/>
                        </a:lnSpc>
                        <a:spcBef>
                          <a:spcPts val="0"/>
                        </a:spcBef>
                        <a:spcAft>
                          <a:spcPts val="0"/>
                        </a:spcAft>
                      </a:pPr>
                      <a:r>
                        <a:rPr lang="en-US" sz="1100">
                          <a:effectLst/>
                        </a:rPr>
                        <a:t>11. Turn off water</a:t>
                      </a:r>
                    </a:p>
                    <a:p>
                      <a:pPr marL="0" marR="0">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2469">
                <a:tc>
                  <a:txBody>
                    <a:bodyPr/>
                    <a:lstStyle/>
                    <a:p>
                      <a:pPr marL="0" marR="0">
                        <a:lnSpc>
                          <a:spcPct val="115000"/>
                        </a:lnSpc>
                        <a:spcBef>
                          <a:spcPts val="0"/>
                        </a:spcBef>
                        <a:spcAft>
                          <a:spcPts val="0"/>
                        </a:spcAft>
                      </a:pPr>
                      <a:r>
                        <a:rPr lang="en-US" sz="1100">
                          <a:effectLst/>
                        </a:rPr>
                        <a:t>12. Find hanging cloth towel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2469">
                <a:tc>
                  <a:txBody>
                    <a:bodyPr/>
                    <a:lstStyle/>
                    <a:p>
                      <a:pPr marL="0" marR="0">
                        <a:lnSpc>
                          <a:spcPct val="115000"/>
                        </a:lnSpc>
                        <a:spcBef>
                          <a:spcPts val="0"/>
                        </a:spcBef>
                        <a:spcAft>
                          <a:spcPts val="0"/>
                        </a:spcAft>
                      </a:pPr>
                      <a:r>
                        <a:rPr lang="en-US" sz="1100" dirty="0">
                          <a:effectLst/>
                        </a:rPr>
                        <a:t>13. </a:t>
                      </a:r>
                      <a:r>
                        <a:rPr lang="en-US" sz="1100" dirty="0" smtClean="0">
                          <a:effectLst/>
                        </a:rPr>
                        <a:t>Dry </a:t>
                      </a:r>
                      <a:r>
                        <a:rPr lang="en-US" sz="1100" dirty="0">
                          <a:effectLst/>
                        </a:rPr>
                        <a:t>palms of both hands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2469">
                <a:tc>
                  <a:txBody>
                    <a:bodyPr/>
                    <a:lstStyle/>
                    <a:p>
                      <a:pPr marL="0" marR="0">
                        <a:lnSpc>
                          <a:spcPct val="115000"/>
                        </a:lnSpc>
                        <a:spcBef>
                          <a:spcPts val="0"/>
                        </a:spcBef>
                        <a:spcAft>
                          <a:spcPts val="0"/>
                        </a:spcAft>
                      </a:pPr>
                      <a:r>
                        <a:rPr lang="en-US" sz="1100" dirty="0" smtClean="0">
                          <a:effectLst/>
                        </a:rPr>
                        <a:t>14.Dry </a:t>
                      </a:r>
                      <a:r>
                        <a:rPr lang="en-US" sz="1100" dirty="0">
                          <a:effectLst/>
                        </a:rPr>
                        <a:t>back of right hand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72469">
                <a:tc>
                  <a:txBody>
                    <a:bodyPr/>
                    <a:lstStyle/>
                    <a:p>
                      <a:pPr marL="0" marR="0">
                        <a:lnSpc>
                          <a:spcPct val="115000"/>
                        </a:lnSpc>
                        <a:spcBef>
                          <a:spcPts val="0"/>
                        </a:spcBef>
                        <a:spcAft>
                          <a:spcPts val="0"/>
                        </a:spcAft>
                      </a:pPr>
                      <a:r>
                        <a:rPr lang="en-US" sz="1100" dirty="0">
                          <a:effectLst/>
                        </a:rPr>
                        <a:t>15. </a:t>
                      </a:r>
                      <a:r>
                        <a:rPr lang="en-US" sz="1100" dirty="0" smtClean="0">
                          <a:effectLst/>
                        </a:rPr>
                        <a:t>Dry </a:t>
                      </a:r>
                      <a:r>
                        <a:rPr lang="en-US" sz="1100" dirty="0">
                          <a:effectLst/>
                        </a:rPr>
                        <a:t>back of left hand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36235">
                <a:tc>
                  <a:txBody>
                    <a:bodyPr/>
                    <a:lstStyle/>
                    <a:p>
                      <a:pPr marL="0" marR="0">
                        <a:lnSpc>
                          <a:spcPct val="115000"/>
                        </a:lnSpc>
                        <a:spcBef>
                          <a:spcPts val="0"/>
                        </a:spcBef>
                        <a:spcAft>
                          <a:spcPts val="0"/>
                        </a:spcAft>
                      </a:pPr>
                      <a:r>
                        <a:rPr lang="en-US" sz="1100">
                          <a:effectLst/>
                        </a:rPr>
                        <a:t>16.Put towel back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232968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Brushing teeth</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307525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193</TotalTime>
  <Words>1041</Words>
  <Application>Microsoft Office PowerPoint</Application>
  <PresentationFormat>Widescreen</PresentationFormat>
  <Paragraphs>769</Paragraphs>
  <Slides>25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Calibri</vt:lpstr>
      <vt:lpstr>Times New Roman</vt:lpstr>
      <vt:lpstr>Tw Cen MT</vt:lpstr>
      <vt:lpstr>Tw Cen MT Condensed</vt:lpstr>
      <vt:lpstr>Wingdings 3</vt:lpstr>
      <vt:lpstr>Integral</vt:lpstr>
      <vt:lpstr>The path to independence: Self-help skills</vt:lpstr>
      <vt:lpstr>PowerPoint Presentation</vt:lpstr>
      <vt:lpstr>PowerPoint Presentation</vt:lpstr>
      <vt:lpstr>PowerPoint Presentation</vt:lpstr>
      <vt:lpstr>Putting on a T-shirt/Jumper</vt:lpstr>
      <vt:lpstr>Washing hands</vt:lpstr>
      <vt:lpstr>PowerPoint Presentation</vt:lpstr>
      <vt:lpstr>PowerPoint Presentation</vt:lpstr>
      <vt:lpstr>Brushing teeth</vt:lpstr>
      <vt:lpstr>PowerPoint Presentation</vt:lpstr>
      <vt:lpstr>PowerPoint Presentation</vt:lpstr>
      <vt:lpstr>PowerPoint Presentation</vt:lpstr>
      <vt:lpstr>Putting a coat on</vt:lpstr>
      <vt:lpstr>PowerPoint Presentation</vt:lpstr>
      <vt:lpstr>Putting shoes on</vt:lpstr>
      <vt:lpstr>PowerPoint Presentation</vt:lpstr>
      <vt:lpstr>Putting a t-shirt on</vt:lpstr>
      <vt:lpstr>Putting on a T-shirt/Jumper</vt:lpstr>
      <vt:lpstr>Putting trousers on</vt:lpstr>
      <vt:lpstr>Putting on trousers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Self-help skills: T-shirt</dc:title>
  <dc:creator>Microsoft account</dc:creator>
  <cp:lastModifiedBy>Microsoft account</cp:lastModifiedBy>
  <cp:revision>25</cp:revision>
  <dcterms:created xsi:type="dcterms:W3CDTF">2023-08-21T07:06:34Z</dcterms:created>
  <dcterms:modified xsi:type="dcterms:W3CDTF">2023-10-05T21:04:17Z</dcterms:modified>
</cp:coreProperties>
</file>