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97" r:id="rId5"/>
    <p:sldId id="311" r:id="rId6"/>
    <p:sldId id="312" r:id="rId7"/>
    <p:sldId id="313" r:id="rId8"/>
    <p:sldId id="314" r:id="rId9"/>
    <p:sldId id="315" r:id="rId10"/>
    <p:sldId id="316" r:id="rId11"/>
    <p:sldId id="317" r:id="rId12"/>
    <p:sldId id="318" r:id="rId13"/>
    <p:sldId id="319" r:id="rId14"/>
    <p:sldId id="320" r:id="rId15"/>
    <p:sldId id="321" r:id="rId16"/>
    <p:sldId id="307" r:id="rId17"/>
    <p:sldId id="308" r:id="rId18"/>
    <p:sldId id="309" r:id="rId19"/>
    <p:sldId id="322" r:id="rId20"/>
    <p:sldId id="261" r:id="rId21"/>
    <p:sldId id="262" r:id="rId22"/>
    <p:sldId id="263" r:id="rId23"/>
    <p:sldId id="264" r:id="rId24"/>
    <p:sldId id="265" r:id="rId25"/>
    <p:sldId id="323" r:id="rId26"/>
    <p:sldId id="266" r:id="rId27"/>
    <p:sldId id="267" r:id="rId28"/>
    <p:sldId id="268" r:id="rId29"/>
    <p:sldId id="269" r:id="rId30"/>
    <p:sldId id="270" r:id="rId31"/>
    <p:sldId id="271" r:id="rId32"/>
    <p:sldId id="272" r:id="rId33"/>
    <p:sldId id="273" r:id="rId34"/>
    <p:sldId id="274" r:id="rId35"/>
    <p:sldId id="275" r:id="rId36"/>
    <p:sldId id="276" r:id="rId37"/>
    <p:sldId id="277" r:id="rId38"/>
    <p:sldId id="278" r:id="rId39"/>
    <p:sldId id="279" r:id="rId40"/>
    <p:sldId id="280" r:id="rId41"/>
    <p:sldId id="281" r:id="rId42"/>
    <p:sldId id="282" r:id="rId43"/>
    <p:sldId id="283" r:id="rId44"/>
    <p:sldId id="284" r:id="rId45"/>
    <p:sldId id="285" r:id="rId46"/>
    <p:sldId id="286" r:id="rId47"/>
    <p:sldId id="287" r:id="rId48"/>
    <p:sldId id="288" r:id="rId49"/>
    <p:sldId id="289" r:id="rId50"/>
    <p:sldId id="290" r:id="rId51"/>
    <p:sldId id="296" r:id="rId52"/>
    <p:sldId id="291"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437"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A959E12-84BC-45E5-807E-A86390451A33}" type="datetimeFigureOut">
              <a:rPr lang="en-GB" smtClean="0"/>
              <a:t>06/10/2023</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E065AA5-EC1E-4276-87EE-1F5810F92CE3}" type="slidenum">
              <a:rPr lang="en-GB" smtClean="0"/>
              <a:t>‹#›</a:t>
            </a:fld>
            <a:endParaRPr lang="en-GB"/>
          </a:p>
        </p:txBody>
      </p:sp>
    </p:spTree>
    <p:extLst>
      <p:ext uri="{BB962C8B-B14F-4D97-AF65-F5344CB8AC3E}">
        <p14:creationId xmlns:p14="http://schemas.microsoft.com/office/powerpoint/2010/main" val="3901554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959E12-84BC-45E5-807E-A86390451A33}" type="datetimeFigureOut">
              <a:rPr lang="en-GB" smtClean="0"/>
              <a:t>06/10/2023</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E065AA5-EC1E-4276-87EE-1F5810F92CE3}" type="slidenum">
              <a:rPr lang="en-GB" smtClean="0"/>
              <a:t>‹#›</a:t>
            </a:fld>
            <a:endParaRPr lang="en-GB"/>
          </a:p>
        </p:txBody>
      </p:sp>
    </p:spTree>
    <p:extLst>
      <p:ext uri="{BB962C8B-B14F-4D97-AF65-F5344CB8AC3E}">
        <p14:creationId xmlns:p14="http://schemas.microsoft.com/office/powerpoint/2010/main" val="2988314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959E12-84BC-45E5-807E-A86390451A33}" type="datetimeFigureOut">
              <a:rPr lang="en-GB" smtClean="0"/>
              <a:t>06/10/2023</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E065AA5-EC1E-4276-87EE-1F5810F92CE3}"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91677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A959E12-84BC-45E5-807E-A86390451A33}" type="datetimeFigureOut">
              <a:rPr lang="en-GB" smtClean="0"/>
              <a:t>06/10/2023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E065AA5-EC1E-4276-87EE-1F5810F92CE3}" type="slidenum">
              <a:rPr lang="en-GB" smtClean="0"/>
              <a:t>‹#›</a:t>
            </a:fld>
            <a:endParaRPr lang="en-GB"/>
          </a:p>
        </p:txBody>
      </p:sp>
    </p:spTree>
    <p:extLst>
      <p:ext uri="{BB962C8B-B14F-4D97-AF65-F5344CB8AC3E}">
        <p14:creationId xmlns:p14="http://schemas.microsoft.com/office/powerpoint/2010/main" val="6418370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A959E12-84BC-45E5-807E-A86390451A33}" type="datetimeFigureOut">
              <a:rPr lang="en-GB" smtClean="0"/>
              <a:t>06/10/2023</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E065AA5-EC1E-4276-87EE-1F5810F92CE3}"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45884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A959E12-84BC-45E5-807E-A86390451A33}" type="datetimeFigureOut">
              <a:rPr lang="en-GB" smtClean="0"/>
              <a:t>06/10/2023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E065AA5-EC1E-4276-87EE-1F5810F92CE3}" type="slidenum">
              <a:rPr lang="en-GB" smtClean="0"/>
              <a:t>‹#›</a:t>
            </a:fld>
            <a:endParaRPr lang="en-GB"/>
          </a:p>
        </p:txBody>
      </p:sp>
    </p:spTree>
    <p:extLst>
      <p:ext uri="{BB962C8B-B14F-4D97-AF65-F5344CB8AC3E}">
        <p14:creationId xmlns:p14="http://schemas.microsoft.com/office/powerpoint/2010/main" val="22678452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959E12-84BC-45E5-807E-A86390451A33}" type="datetimeFigureOut">
              <a:rPr lang="en-GB" smtClean="0"/>
              <a:t>06/10/2023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065AA5-EC1E-4276-87EE-1F5810F92CE3}" type="slidenum">
              <a:rPr lang="en-GB" smtClean="0"/>
              <a:t>‹#›</a:t>
            </a:fld>
            <a:endParaRPr lang="en-GB"/>
          </a:p>
        </p:txBody>
      </p:sp>
    </p:spTree>
    <p:extLst>
      <p:ext uri="{BB962C8B-B14F-4D97-AF65-F5344CB8AC3E}">
        <p14:creationId xmlns:p14="http://schemas.microsoft.com/office/powerpoint/2010/main" val="17025486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959E12-84BC-45E5-807E-A86390451A33}" type="datetimeFigureOut">
              <a:rPr lang="en-GB" smtClean="0"/>
              <a:t>06/10/2023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065AA5-EC1E-4276-87EE-1F5810F92CE3}" type="slidenum">
              <a:rPr lang="en-GB" smtClean="0"/>
              <a:t>‹#›</a:t>
            </a:fld>
            <a:endParaRPr lang="en-GB"/>
          </a:p>
        </p:txBody>
      </p:sp>
    </p:spTree>
    <p:extLst>
      <p:ext uri="{BB962C8B-B14F-4D97-AF65-F5344CB8AC3E}">
        <p14:creationId xmlns:p14="http://schemas.microsoft.com/office/powerpoint/2010/main" val="667617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959E12-84BC-45E5-807E-A86390451A33}" type="datetimeFigureOut">
              <a:rPr lang="en-GB" smtClean="0"/>
              <a:t>06/10/2023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065AA5-EC1E-4276-87EE-1F5810F92CE3}" type="slidenum">
              <a:rPr lang="en-GB" smtClean="0"/>
              <a:t>‹#›</a:t>
            </a:fld>
            <a:endParaRPr lang="en-GB"/>
          </a:p>
        </p:txBody>
      </p:sp>
    </p:spTree>
    <p:extLst>
      <p:ext uri="{BB962C8B-B14F-4D97-AF65-F5344CB8AC3E}">
        <p14:creationId xmlns:p14="http://schemas.microsoft.com/office/powerpoint/2010/main" val="1719279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959E12-84BC-45E5-807E-A86390451A33}" type="datetimeFigureOut">
              <a:rPr lang="en-GB" smtClean="0"/>
              <a:t>06/10/2023</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E065AA5-EC1E-4276-87EE-1F5810F92CE3}" type="slidenum">
              <a:rPr lang="en-GB" smtClean="0"/>
              <a:t>‹#›</a:t>
            </a:fld>
            <a:endParaRPr lang="en-GB"/>
          </a:p>
        </p:txBody>
      </p:sp>
    </p:spTree>
    <p:extLst>
      <p:ext uri="{BB962C8B-B14F-4D97-AF65-F5344CB8AC3E}">
        <p14:creationId xmlns:p14="http://schemas.microsoft.com/office/powerpoint/2010/main" val="3379925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A959E12-84BC-45E5-807E-A86390451A33}" type="datetimeFigureOut">
              <a:rPr lang="en-GB" smtClean="0"/>
              <a:t>06/10/2023</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E065AA5-EC1E-4276-87EE-1F5810F92CE3}" type="slidenum">
              <a:rPr lang="en-GB" smtClean="0"/>
              <a:t>‹#›</a:t>
            </a:fld>
            <a:endParaRPr lang="en-GB"/>
          </a:p>
        </p:txBody>
      </p:sp>
    </p:spTree>
    <p:extLst>
      <p:ext uri="{BB962C8B-B14F-4D97-AF65-F5344CB8AC3E}">
        <p14:creationId xmlns:p14="http://schemas.microsoft.com/office/powerpoint/2010/main" val="4169692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A959E12-84BC-45E5-807E-A86390451A33}" type="datetimeFigureOut">
              <a:rPr lang="en-GB" smtClean="0"/>
              <a:t>06/10/2023</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E065AA5-EC1E-4276-87EE-1F5810F92CE3}" type="slidenum">
              <a:rPr lang="en-GB" smtClean="0"/>
              <a:t>‹#›</a:t>
            </a:fld>
            <a:endParaRPr lang="en-GB"/>
          </a:p>
        </p:txBody>
      </p:sp>
    </p:spTree>
    <p:extLst>
      <p:ext uri="{BB962C8B-B14F-4D97-AF65-F5344CB8AC3E}">
        <p14:creationId xmlns:p14="http://schemas.microsoft.com/office/powerpoint/2010/main" val="2229197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A959E12-84BC-45E5-807E-A86390451A33}" type="datetimeFigureOut">
              <a:rPr lang="en-GB" smtClean="0"/>
              <a:t>06/10/2023</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E065AA5-EC1E-4276-87EE-1F5810F92CE3}" type="slidenum">
              <a:rPr lang="en-GB" smtClean="0"/>
              <a:t>‹#›</a:t>
            </a:fld>
            <a:endParaRPr lang="en-GB"/>
          </a:p>
        </p:txBody>
      </p:sp>
    </p:spTree>
    <p:extLst>
      <p:ext uri="{BB962C8B-B14F-4D97-AF65-F5344CB8AC3E}">
        <p14:creationId xmlns:p14="http://schemas.microsoft.com/office/powerpoint/2010/main" val="1563143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959E12-84BC-45E5-807E-A86390451A33}" type="datetimeFigureOut">
              <a:rPr lang="en-GB" smtClean="0"/>
              <a:t>06/10/2023</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E065AA5-EC1E-4276-87EE-1F5810F92CE3}" type="slidenum">
              <a:rPr lang="en-GB" smtClean="0"/>
              <a:t>‹#›</a:t>
            </a:fld>
            <a:endParaRPr lang="en-GB"/>
          </a:p>
        </p:txBody>
      </p:sp>
    </p:spTree>
    <p:extLst>
      <p:ext uri="{BB962C8B-B14F-4D97-AF65-F5344CB8AC3E}">
        <p14:creationId xmlns:p14="http://schemas.microsoft.com/office/powerpoint/2010/main" val="3832996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959E12-84BC-45E5-807E-A86390451A33}" type="datetimeFigureOut">
              <a:rPr lang="en-GB" smtClean="0"/>
              <a:t>06/10/2023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E065AA5-EC1E-4276-87EE-1F5810F92CE3}" type="slidenum">
              <a:rPr lang="en-GB" smtClean="0"/>
              <a:t>‹#›</a:t>
            </a:fld>
            <a:endParaRPr lang="en-GB"/>
          </a:p>
        </p:txBody>
      </p:sp>
    </p:spTree>
    <p:extLst>
      <p:ext uri="{BB962C8B-B14F-4D97-AF65-F5344CB8AC3E}">
        <p14:creationId xmlns:p14="http://schemas.microsoft.com/office/powerpoint/2010/main" val="3994702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959E12-84BC-45E5-807E-A86390451A33}" type="datetimeFigureOut">
              <a:rPr lang="en-GB" smtClean="0"/>
              <a:t>06/10/2023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E065AA5-EC1E-4276-87EE-1F5810F92CE3}" type="slidenum">
              <a:rPr lang="en-GB" smtClean="0"/>
              <a:t>‹#›</a:t>
            </a:fld>
            <a:endParaRPr lang="en-GB"/>
          </a:p>
        </p:txBody>
      </p:sp>
    </p:spTree>
    <p:extLst>
      <p:ext uri="{BB962C8B-B14F-4D97-AF65-F5344CB8AC3E}">
        <p14:creationId xmlns:p14="http://schemas.microsoft.com/office/powerpoint/2010/main" val="599823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A959E12-84BC-45E5-807E-A86390451A33}" type="datetimeFigureOut">
              <a:rPr lang="en-GB" smtClean="0"/>
              <a:t>06/10/2023</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E065AA5-EC1E-4276-87EE-1F5810F92CE3}" type="slidenum">
              <a:rPr lang="en-GB" smtClean="0"/>
              <a:t>‹#›</a:t>
            </a:fld>
            <a:endParaRPr lang="en-GB"/>
          </a:p>
        </p:txBody>
      </p:sp>
    </p:spTree>
    <p:extLst>
      <p:ext uri="{BB962C8B-B14F-4D97-AF65-F5344CB8AC3E}">
        <p14:creationId xmlns:p14="http://schemas.microsoft.com/office/powerpoint/2010/main" val="238437396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t>Teaching you child how to enjoy playing (</a:t>
            </a:r>
            <a:r>
              <a:rPr lang="en-GB" b="1" smtClean="0"/>
              <a:t>by himself and with a peer)</a:t>
            </a:r>
            <a:r>
              <a:rPr lang="en-GB" sz="5400" b="1" dirty="0" smtClean="0"/>
              <a:t/>
            </a:r>
            <a:br>
              <a:rPr lang="en-GB" sz="5400" b="1" dirty="0" smtClean="0"/>
            </a:br>
            <a:r>
              <a:rPr lang="en-GB" sz="5400" b="1" dirty="0"/>
              <a:t/>
            </a:r>
            <a:br>
              <a:rPr lang="en-GB" sz="5400" b="1" dirty="0"/>
            </a:br>
            <a:r>
              <a:rPr lang="en-GB" sz="2800" b="1" dirty="0" smtClean="0"/>
              <a:t>Alexandra Comarniceanu, BCBA</a:t>
            </a:r>
            <a:endParaRPr lang="en-GB" sz="2800"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31100544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smtClean="0"/>
          </a:p>
          <a:p>
            <a:r>
              <a:rPr lang="it-IT" dirty="0" smtClean="0"/>
              <a:t>In order to facilitate this task, it is important to select play activities/toys/games which don’t have a lot of difficult rules and are suited to the child’s abilities.</a:t>
            </a:r>
            <a:endParaRPr lang="it-IT" dirty="0"/>
          </a:p>
        </p:txBody>
      </p:sp>
    </p:spTree>
    <p:extLst>
      <p:ext uri="{BB962C8B-B14F-4D97-AF65-F5344CB8AC3E}">
        <p14:creationId xmlns:p14="http://schemas.microsoft.com/office/powerpoint/2010/main" val="1552344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Procedure </a:t>
            </a:r>
            <a:endParaRPr lang="en-GB" dirty="0"/>
          </a:p>
        </p:txBody>
      </p:sp>
      <p:sp>
        <p:nvSpPr>
          <p:cNvPr id="3" name="Content Placeholder 2"/>
          <p:cNvSpPr>
            <a:spLocks noGrp="1"/>
          </p:cNvSpPr>
          <p:nvPr>
            <p:ph idx="1"/>
          </p:nvPr>
        </p:nvSpPr>
        <p:spPr/>
        <p:txBody>
          <a:bodyPr/>
          <a:lstStyle/>
          <a:p>
            <a:endParaRPr lang="it-IT" dirty="0" smtClean="0"/>
          </a:p>
          <a:p>
            <a:r>
              <a:rPr lang="it-IT" dirty="0" smtClean="0"/>
              <a:t>This procedure involves frequent reinforcement (several times per minute), during the leisure activity or while using the toy. </a:t>
            </a:r>
            <a:endParaRPr lang="en-GB" dirty="0"/>
          </a:p>
        </p:txBody>
      </p:sp>
    </p:spTree>
    <p:extLst>
      <p:ext uri="{BB962C8B-B14F-4D97-AF65-F5344CB8AC3E}">
        <p14:creationId xmlns:p14="http://schemas.microsoft.com/office/powerpoint/2010/main" val="10535176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Procedure</a:t>
            </a:r>
            <a:endParaRPr lang="en-GB" dirty="0"/>
          </a:p>
        </p:txBody>
      </p:sp>
      <p:sp>
        <p:nvSpPr>
          <p:cNvPr id="3" name="Content Placeholder 2"/>
          <p:cNvSpPr>
            <a:spLocks noGrp="1"/>
          </p:cNvSpPr>
          <p:nvPr>
            <p:ph idx="1"/>
          </p:nvPr>
        </p:nvSpPr>
        <p:spPr/>
        <p:txBody>
          <a:bodyPr/>
          <a:lstStyle/>
          <a:p>
            <a:endParaRPr lang="it-IT" dirty="0" smtClean="0"/>
          </a:p>
          <a:p>
            <a:r>
              <a:rPr lang="it-IT" dirty="0" smtClean="0"/>
              <a:t>The first step is to manipulate the toy you have selected and to acces the preferred stimulus (for example, you can look at a book and eat chips). </a:t>
            </a:r>
          </a:p>
          <a:p>
            <a:r>
              <a:rPr lang="it-IT" dirty="0" smtClean="0"/>
              <a:t>When the child approaches (you don’t necessarily have to call him, because the probability of him approaching in order to access the reinforcer is high), he can have acces to the preferred stimulus. </a:t>
            </a:r>
            <a:endParaRPr lang="en-GB" dirty="0"/>
          </a:p>
        </p:txBody>
      </p:sp>
    </p:spTree>
    <p:extLst>
      <p:ext uri="{BB962C8B-B14F-4D97-AF65-F5344CB8AC3E}">
        <p14:creationId xmlns:p14="http://schemas.microsoft.com/office/powerpoint/2010/main" val="3825232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Procedure </a:t>
            </a:r>
          </a:p>
        </p:txBody>
      </p:sp>
      <p:sp>
        <p:nvSpPr>
          <p:cNvPr id="3" name="Content Placeholder 2"/>
          <p:cNvSpPr>
            <a:spLocks noGrp="1"/>
          </p:cNvSpPr>
          <p:nvPr>
            <p:ph idx="1"/>
          </p:nvPr>
        </p:nvSpPr>
        <p:spPr/>
        <p:txBody>
          <a:bodyPr>
            <a:normAutofit/>
          </a:bodyPr>
          <a:lstStyle/>
          <a:p>
            <a:r>
              <a:rPr lang="en-GB" dirty="0" smtClean="0"/>
              <a:t>Gradually, we will model the behaviour (shaping)  and we will reinforce each successive approximation.</a:t>
            </a:r>
          </a:p>
          <a:p>
            <a:r>
              <a:rPr lang="it-IT" dirty="0" smtClean="0"/>
              <a:t>While the child is manipulating the toy he will be reinforced once every 5 seconds (association of the neutral stimulus with the preferred one). </a:t>
            </a:r>
          </a:p>
          <a:p>
            <a:r>
              <a:rPr lang="it-IT" dirty="0" smtClean="0"/>
              <a:t>The kind of preferred stimuli that are best used here are edible ones or other similar stimuli, which will not disturb the manipulation of the toy. </a:t>
            </a:r>
          </a:p>
          <a:p>
            <a:r>
              <a:rPr lang="it-IT" dirty="0" smtClean="0"/>
              <a:t>Attention: this conditioning procedure is usually short (e.g., 1 minute) and can be done frequently, throughout the day.</a:t>
            </a:r>
            <a:endParaRPr lang="en-GB" dirty="0"/>
          </a:p>
          <a:p>
            <a:endParaRPr lang="en-GB" dirty="0"/>
          </a:p>
        </p:txBody>
      </p:sp>
    </p:spTree>
    <p:extLst>
      <p:ext uri="{BB962C8B-B14F-4D97-AF65-F5344CB8AC3E}">
        <p14:creationId xmlns:p14="http://schemas.microsoft.com/office/powerpoint/2010/main" val="22975299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it-IT" dirty="0" smtClean="0"/>
          </a:p>
          <a:p>
            <a:endParaRPr lang="it-IT" dirty="0" smtClean="0"/>
          </a:p>
          <a:p>
            <a:r>
              <a:rPr lang="it-IT" dirty="0" smtClean="0"/>
              <a:t>This procedure is extremely efficient when the target is to transform a neutral activity/toy/game into a preferred one. </a:t>
            </a:r>
          </a:p>
          <a:p>
            <a:r>
              <a:rPr lang="it-IT" dirty="0" smtClean="0"/>
              <a:t>There is no danger of </a:t>
            </a:r>
            <a:r>
              <a:rPr lang="en-US" dirty="0" smtClean="0"/>
              <a:t>offering</a:t>
            </a:r>
            <a:r>
              <a:rPr lang="it-IT" dirty="0" smtClean="0"/>
              <a:t> to much reinforcement. </a:t>
            </a:r>
          </a:p>
          <a:p>
            <a:r>
              <a:rPr lang="it-IT" dirty="0" smtClean="0"/>
              <a:t>On the contrary, this is essential. </a:t>
            </a:r>
            <a:endParaRPr lang="en-GB" dirty="0"/>
          </a:p>
        </p:txBody>
      </p:sp>
    </p:spTree>
    <p:extLst>
      <p:ext uri="{BB962C8B-B14F-4D97-AF65-F5344CB8AC3E}">
        <p14:creationId xmlns:p14="http://schemas.microsoft.com/office/powerpoint/2010/main" val="1021927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it-IT" dirty="0" smtClean="0"/>
          </a:p>
          <a:p>
            <a:r>
              <a:rPr lang="it-IT" dirty="0" smtClean="0"/>
              <a:t>How do we know if an activity/toy/game is conditioned?</a:t>
            </a:r>
          </a:p>
          <a:p>
            <a:r>
              <a:rPr lang="it-IT" dirty="0" smtClean="0"/>
              <a:t>Easy!</a:t>
            </a:r>
          </a:p>
          <a:p>
            <a:r>
              <a:rPr lang="it-IT" dirty="0" smtClean="0"/>
              <a:t>When the chils starts to play with is spontaneously, without having to associate it with other preferred stimuli. </a:t>
            </a:r>
            <a:endParaRPr lang="en-GB" dirty="0"/>
          </a:p>
        </p:txBody>
      </p:sp>
    </p:spTree>
    <p:extLst>
      <p:ext uri="{BB962C8B-B14F-4D97-AF65-F5344CB8AC3E}">
        <p14:creationId xmlns:p14="http://schemas.microsoft.com/office/powerpoint/2010/main" val="2077634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Independent play</a:t>
            </a:r>
            <a:endParaRPr lang="en-US" dirty="0"/>
          </a:p>
        </p:txBody>
      </p:sp>
      <p:sp>
        <p:nvSpPr>
          <p:cNvPr id="3" name="Content Placeholder 2"/>
          <p:cNvSpPr>
            <a:spLocks noGrp="1"/>
          </p:cNvSpPr>
          <p:nvPr>
            <p:ph idx="1"/>
          </p:nvPr>
        </p:nvSpPr>
        <p:spPr/>
        <p:txBody>
          <a:bodyPr/>
          <a:lstStyle/>
          <a:p>
            <a:r>
              <a:rPr lang="en-US" dirty="0" smtClean="0"/>
              <a:t>After the child enjoys playing with various games/toys, we can move on to increasing the time he spends playing.</a:t>
            </a:r>
          </a:p>
          <a:p>
            <a:r>
              <a:rPr lang="en-US" dirty="0" smtClean="0"/>
              <a:t>We will use a visual schedule and pictures of the toys/games/activities he likes.</a:t>
            </a:r>
          </a:p>
          <a:p>
            <a:r>
              <a:rPr lang="en-US" dirty="0" smtClean="0"/>
              <a:t>We can start with a combination of two, and then gradually increase the number, as the child starts to have success.</a:t>
            </a:r>
            <a:endParaRPr lang="en-US" dirty="0"/>
          </a:p>
        </p:txBody>
      </p:sp>
    </p:spTree>
    <p:extLst>
      <p:ext uri="{BB962C8B-B14F-4D97-AF65-F5344CB8AC3E}">
        <p14:creationId xmlns:p14="http://schemas.microsoft.com/office/powerpoint/2010/main" val="1146422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We will select two pictures representing leisure activities, and place them on the visual schedule. </a:t>
            </a:r>
          </a:p>
          <a:p>
            <a:r>
              <a:rPr lang="en-US" dirty="0" smtClean="0"/>
              <a:t>The child will look at the first picture, find the corresponding game/toy and use it.</a:t>
            </a:r>
          </a:p>
          <a:p>
            <a:r>
              <a:rPr lang="en-US" dirty="0" smtClean="0"/>
              <a:t>After finishing the activity, he has to put the game back, go to the visual schedule, take the picture down, look at the next picture and repeat the previous steps.</a:t>
            </a:r>
            <a:endParaRPr lang="en-US" dirty="0"/>
          </a:p>
        </p:txBody>
      </p:sp>
    </p:spTree>
    <p:extLst>
      <p:ext uri="{BB962C8B-B14F-4D97-AF65-F5344CB8AC3E}">
        <p14:creationId xmlns:p14="http://schemas.microsoft.com/office/powerpoint/2010/main" val="2191642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Depending on the nature of the activity, we can help him understand when it is finished.</a:t>
            </a:r>
          </a:p>
          <a:p>
            <a:r>
              <a:rPr lang="en-US" dirty="0" smtClean="0"/>
              <a:t>Gradually, we can increase the number of activities on the board.</a:t>
            </a:r>
          </a:p>
          <a:p>
            <a:r>
              <a:rPr lang="en-US" dirty="0" smtClean="0"/>
              <a:t>The final target is for the child to create his own visual schedule. </a:t>
            </a:r>
            <a:endParaRPr lang="en-US" dirty="0"/>
          </a:p>
        </p:txBody>
      </p:sp>
    </p:spTree>
    <p:extLst>
      <p:ext uri="{BB962C8B-B14F-4D97-AF65-F5344CB8AC3E}">
        <p14:creationId xmlns:p14="http://schemas.microsoft.com/office/powerpoint/2010/main" val="2630511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After the child knows and likes to play with various toys, we can move on and help him play with a peers, using those toys/games.</a:t>
            </a:r>
            <a:endParaRPr lang="en-US" dirty="0"/>
          </a:p>
        </p:txBody>
      </p:sp>
    </p:spTree>
    <p:extLst>
      <p:ext uri="{BB962C8B-B14F-4D97-AF65-F5344CB8AC3E}">
        <p14:creationId xmlns:p14="http://schemas.microsoft.com/office/powerpoint/2010/main" val="361623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smtClean="0"/>
          </a:p>
          <a:p>
            <a:r>
              <a:rPr lang="en-GB" dirty="0" smtClean="0"/>
              <a:t>Applied </a:t>
            </a:r>
            <a:r>
              <a:rPr lang="en-GB" dirty="0"/>
              <a:t>Behaviour Analysis has proven to be very effective in teaching a lot of abilities that target various deficit areas for children with autism spectrum disorder (for example, language, play, </a:t>
            </a:r>
            <a:r>
              <a:rPr lang="en-GB" dirty="0" smtClean="0"/>
              <a:t>self-help</a:t>
            </a:r>
            <a:r>
              <a:rPr lang="en-GB" dirty="0"/>
              <a:t>, motor skills, </a:t>
            </a:r>
            <a:r>
              <a:rPr lang="en-GB" dirty="0" smtClean="0"/>
              <a:t>etc.). </a:t>
            </a:r>
            <a:endParaRPr lang="en-GB" dirty="0"/>
          </a:p>
        </p:txBody>
      </p:sp>
    </p:spTree>
    <p:extLst>
      <p:ext uri="{BB962C8B-B14F-4D97-AF65-F5344CB8AC3E}">
        <p14:creationId xmlns:p14="http://schemas.microsoft.com/office/powerpoint/2010/main" val="36566461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Play dates</a:t>
            </a:r>
            <a:endParaRPr lang="en-GB" dirty="0"/>
          </a:p>
        </p:txBody>
      </p:sp>
      <p:sp>
        <p:nvSpPr>
          <p:cNvPr id="3" name="Content Placeholder 2"/>
          <p:cNvSpPr>
            <a:spLocks noGrp="1"/>
          </p:cNvSpPr>
          <p:nvPr>
            <p:ph idx="1"/>
          </p:nvPr>
        </p:nvSpPr>
        <p:spPr/>
        <p:txBody>
          <a:bodyPr/>
          <a:lstStyle/>
          <a:p>
            <a:endParaRPr lang="en-GB" dirty="0" smtClean="0"/>
          </a:p>
          <a:p>
            <a:r>
              <a:rPr lang="it-IT" dirty="0"/>
              <a:t>The adult organizing the play date will have to select or create a series of fun activities, that the child can only do with a partener</a:t>
            </a:r>
            <a:r>
              <a:rPr lang="it-IT" dirty="0" smtClean="0"/>
              <a:t>.</a:t>
            </a:r>
          </a:p>
          <a:p>
            <a:r>
              <a:rPr lang="it-IT" dirty="0" smtClean="0"/>
              <a:t> </a:t>
            </a:r>
            <a:r>
              <a:rPr lang="it-IT" dirty="0"/>
              <a:t>This way, the presence of the peer will be reinforcing for the child and he will be motivated to interact. </a:t>
            </a:r>
            <a:endParaRPr lang="it-IT" dirty="0" smtClean="0"/>
          </a:p>
          <a:p>
            <a:r>
              <a:rPr lang="it-IT" dirty="0" smtClean="0"/>
              <a:t>The </a:t>
            </a:r>
            <a:r>
              <a:rPr lang="it-IT" dirty="0"/>
              <a:t>activities should not have academic components, the target being </a:t>
            </a:r>
            <a:r>
              <a:rPr lang="it-IT" dirty="0" smtClean="0"/>
              <a:t>having </a:t>
            </a:r>
            <a:r>
              <a:rPr lang="it-IT" dirty="0"/>
              <a:t>fun. </a:t>
            </a:r>
            <a:endParaRPr lang="it-IT" dirty="0" smtClean="0"/>
          </a:p>
          <a:p>
            <a:r>
              <a:rPr lang="it-IT" dirty="0" smtClean="0"/>
              <a:t>It </a:t>
            </a:r>
            <a:r>
              <a:rPr lang="it-IT" dirty="0"/>
              <a:t>is crucial that the activity is more reinforcing in the presence of the peer than in his absence.</a:t>
            </a:r>
            <a:endParaRPr lang="en-GB" dirty="0"/>
          </a:p>
          <a:p>
            <a:endParaRPr lang="en-GB" dirty="0"/>
          </a:p>
        </p:txBody>
      </p:sp>
    </p:spTree>
    <p:extLst>
      <p:ext uri="{BB962C8B-B14F-4D97-AF65-F5344CB8AC3E}">
        <p14:creationId xmlns:p14="http://schemas.microsoft.com/office/powerpoint/2010/main" val="14202061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 and interesting activities</a:t>
            </a:r>
            <a:endParaRPr lang="en-GB" dirty="0"/>
          </a:p>
        </p:txBody>
      </p:sp>
      <p:sp>
        <p:nvSpPr>
          <p:cNvPr id="3" name="Content Placeholder 2"/>
          <p:cNvSpPr>
            <a:spLocks noGrp="1"/>
          </p:cNvSpPr>
          <p:nvPr>
            <p:ph idx="1"/>
          </p:nvPr>
        </p:nvSpPr>
        <p:spPr/>
        <p:txBody>
          <a:bodyPr/>
          <a:lstStyle/>
          <a:p>
            <a:r>
              <a:rPr lang="it-IT" dirty="0"/>
              <a:t>Here are some examples</a:t>
            </a:r>
            <a:r>
              <a:rPr lang="it-IT" dirty="0" smtClean="0"/>
              <a:t>:</a:t>
            </a:r>
          </a:p>
          <a:p>
            <a:endParaRPr lang="en-GB" dirty="0"/>
          </a:p>
          <a:p>
            <a:pPr lvl="0"/>
            <a:r>
              <a:rPr lang="it-IT" dirty="0" smtClean="0"/>
              <a:t>A) The </a:t>
            </a:r>
            <a:r>
              <a:rPr lang="it-IT" dirty="0"/>
              <a:t>target child sits on a swing, while the peer pushes him (in this example, swinging is a preferred activity</a:t>
            </a:r>
            <a:r>
              <a:rPr lang="it-IT" dirty="0" smtClean="0"/>
              <a:t>).</a:t>
            </a:r>
          </a:p>
          <a:p>
            <a:pPr lvl="0"/>
            <a:endParaRPr lang="en-GB" dirty="0"/>
          </a:p>
          <a:p>
            <a:pPr lvl="0"/>
            <a:r>
              <a:rPr lang="it-IT" dirty="0" smtClean="0"/>
              <a:t>B)The </a:t>
            </a:r>
            <a:r>
              <a:rPr lang="it-IT" dirty="0"/>
              <a:t>target child lies down on the trampooline, while his peers  jumps on the trampooline, moving him along.</a:t>
            </a:r>
            <a:endParaRPr lang="en-GB" dirty="0"/>
          </a:p>
          <a:p>
            <a:endParaRPr lang="en-GB" dirty="0"/>
          </a:p>
        </p:txBody>
      </p:sp>
    </p:spTree>
    <p:extLst>
      <p:ext uri="{BB962C8B-B14F-4D97-AF65-F5344CB8AC3E}">
        <p14:creationId xmlns:p14="http://schemas.microsoft.com/office/powerpoint/2010/main" val="39568355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 and interesting activities</a:t>
            </a:r>
            <a:endParaRPr lang="en-GB" dirty="0"/>
          </a:p>
        </p:txBody>
      </p:sp>
      <p:sp>
        <p:nvSpPr>
          <p:cNvPr id="3" name="Content Placeholder 2"/>
          <p:cNvSpPr>
            <a:spLocks noGrp="1"/>
          </p:cNvSpPr>
          <p:nvPr>
            <p:ph idx="1"/>
          </p:nvPr>
        </p:nvSpPr>
        <p:spPr/>
        <p:txBody>
          <a:bodyPr/>
          <a:lstStyle/>
          <a:p>
            <a:pPr lvl="0"/>
            <a:endParaRPr lang="it-IT" dirty="0" smtClean="0"/>
          </a:p>
          <a:p>
            <a:pPr lvl="0"/>
            <a:r>
              <a:rPr lang="it-IT" dirty="0" smtClean="0"/>
              <a:t>C) The </a:t>
            </a:r>
            <a:r>
              <a:rPr lang="it-IT" dirty="0"/>
              <a:t>kids have a snack that contains favourite food (for example, sweets, fruits, etc). </a:t>
            </a:r>
            <a:endParaRPr lang="it-IT" dirty="0" smtClean="0"/>
          </a:p>
          <a:p>
            <a:pPr lvl="0"/>
            <a:endParaRPr lang="en-GB" dirty="0"/>
          </a:p>
          <a:p>
            <a:pPr lvl="0"/>
            <a:r>
              <a:rPr lang="it-IT" dirty="0" smtClean="0"/>
              <a:t>D) The </a:t>
            </a:r>
            <a:r>
              <a:rPr lang="it-IT" dirty="0"/>
              <a:t>kids can listen to music or they can dance (assuming that theese are favourite activities for the target child).</a:t>
            </a:r>
            <a:endParaRPr lang="en-GB" dirty="0"/>
          </a:p>
          <a:p>
            <a:endParaRPr lang="en-GB" dirty="0"/>
          </a:p>
        </p:txBody>
      </p:sp>
    </p:spTree>
    <p:extLst>
      <p:ext uri="{BB962C8B-B14F-4D97-AF65-F5344CB8AC3E}">
        <p14:creationId xmlns:p14="http://schemas.microsoft.com/office/powerpoint/2010/main" val="31899901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 and interesting activities</a:t>
            </a:r>
            <a:endParaRPr lang="en-GB" dirty="0"/>
          </a:p>
        </p:txBody>
      </p:sp>
      <p:sp>
        <p:nvSpPr>
          <p:cNvPr id="3" name="Content Placeholder 2"/>
          <p:cNvSpPr>
            <a:spLocks noGrp="1"/>
          </p:cNvSpPr>
          <p:nvPr>
            <p:ph idx="1"/>
          </p:nvPr>
        </p:nvSpPr>
        <p:spPr/>
        <p:txBody>
          <a:bodyPr/>
          <a:lstStyle/>
          <a:p>
            <a:endParaRPr lang="it-IT" dirty="0" smtClean="0"/>
          </a:p>
          <a:p>
            <a:r>
              <a:rPr lang="it-IT" dirty="0" smtClean="0"/>
              <a:t>Further </a:t>
            </a:r>
            <a:r>
              <a:rPr lang="it-IT" dirty="0"/>
              <a:t>more, it is very important that we initially </a:t>
            </a:r>
            <a:r>
              <a:rPr lang="it-IT" dirty="0" smtClean="0"/>
              <a:t>have one </a:t>
            </a:r>
            <a:r>
              <a:rPr lang="it-IT" dirty="0"/>
              <a:t>play </a:t>
            </a:r>
            <a:r>
              <a:rPr lang="it-IT" dirty="0" smtClean="0"/>
              <a:t>partener a time.</a:t>
            </a:r>
          </a:p>
          <a:p>
            <a:r>
              <a:rPr lang="it-IT" dirty="0" smtClean="0"/>
              <a:t> </a:t>
            </a:r>
            <a:r>
              <a:rPr lang="it-IT" dirty="0"/>
              <a:t>Organizing an activity with multiple children is more complicated</a:t>
            </a:r>
            <a:r>
              <a:rPr lang="it-IT" dirty="0" smtClean="0"/>
              <a:t>.</a:t>
            </a:r>
          </a:p>
          <a:p>
            <a:r>
              <a:rPr lang="it-IT" dirty="0" smtClean="0"/>
              <a:t> </a:t>
            </a:r>
            <a:r>
              <a:rPr lang="it-IT" dirty="0"/>
              <a:t>In addition, there is the risk that, because the social </a:t>
            </a:r>
            <a:r>
              <a:rPr lang="it-IT" dirty="0" smtClean="0"/>
              <a:t>abilities are </a:t>
            </a:r>
            <a:r>
              <a:rPr lang="it-IT" dirty="0"/>
              <a:t>not well developed, </a:t>
            </a:r>
            <a:r>
              <a:rPr lang="it-IT" dirty="0" smtClean="0"/>
              <a:t>your child </a:t>
            </a:r>
            <a:r>
              <a:rPr lang="it-IT" dirty="0"/>
              <a:t>will not be able to interact in a successull way with more peers at the same time.</a:t>
            </a:r>
            <a:endParaRPr lang="en-GB" dirty="0"/>
          </a:p>
          <a:p>
            <a:endParaRPr lang="en-GB" dirty="0"/>
          </a:p>
        </p:txBody>
      </p:sp>
    </p:spTree>
    <p:extLst>
      <p:ext uri="{BB962C8B-B14F-4D97-AF65-F5344CB8AC3E}">
        <p14:creationId xmlns:p14="http://schemas.microsoft.com/office/powerpoint/2010/main" val="23139596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 and interesting activities</a:t>
            </a:r>
            <a:endParaRPr lang="en-GB" dirty="0"/>
          </a:p>
        </p:txBody>
      </p:sp>
      <p:sp>
        <p:nvSpPr>
          <p:cNvPr id="3" name="Content Placeholder 2"/>
          <p:cNvSpPr>
            <a:spLocks noGrp="1"/>
          </p:cNvSpPr>
          <p:nvPr>
            <p:ph idx="1"/>
          </p:nvPr>
        </p:nvSpPr>
        <p:spPr/>
        <p:txBody>
          <a:bodyPr/>
          <a:lstStyle/>
          <a:p>
            <a:r>
              <a:rPr lang="it-IT" dirty="0"/>
              <a:t>Another variable that needs to be taken </a:t>
            </a:r>
            <a:r>
              <a:rPr lang="it-IT" dirty="0" smtClean="0"/>
              <a:t>into </a:t>
            </a:r>
            <a:r>
              <a:rPr lang="it-IT" dirty="0"/>
              <a:t>consideration is related to the duration of the play dates. </a:t>
            </a:r>
            <a:endParaRPr lang="it-IT" dirty="0" smtClean="0"/>
          </a:p>
          <a:p>
            <a:r>
              <a:rPr lang="it-IT" dirty="0" smtClean="0"/>
              <a:t>It </a:t>
            </a:r>
            <a:r>
              <a:rPr lang="it-IT" dirty="0"/>
              <a:t>is reccomended that they are kept short (initially), in </a:t>
            </a:r>
            <a:r>
              <a:rPr lang="it-IT" dirty="0" smtClean="0"/>
              <a:t>order </a:t>
            </a:r>
            <a:r>
              <a:rPr lang="it-IT" dirty="0"/>
              <a:t>to avoid boredom and lack of interest</a:t>
            </a:r>
            <a:r>
              <a:rPr lang="it-IT" dirty="0" smtClean="0"/>
              <a:t>.</a:t>
            </a:r>
          </a:p>
          <a:p>
            <a:r>
              <a:rPr lang="it-IT" dirty="0" smtClean="0"/>
              <a:t> </a:t>
            </a:r>
            <a:r>
              <a:rPr lang="it-IT" dirty="0"/>
              <a:t>Another reason is that in this initial stage, the skills which allow a prolonged interaction with another peer might not be </a:t>
            </a:r>
            <a:r>
              <a:rPr lang="it-IT" dirty="0" smtClean="0"/>
              <a:t>very well </a:t>
            </a:r>
            <a:r>
              <a:rPr lang="it-IT" dirty="0"/>
              <a:t>developed. </a:t>
            </a:r>
            <a:endParaRPr lang="it-IT" dirty="0" smtClean="0"/>
          </a:p>
          <a:p>
            <a:r>
              <a:rPr lang="it-IT" dirty="0" smtClean="0"/>
              <a:t>As </a:t>
            </a:r>
            <a:r>
              <a:rPr lang="it-IT" dirty="0"/>
              <a:t>the presence of the peers becomes reinforcing, we can increase the duration of the play dates. </a:t>
            </a:r>
            <a:endParaRPr lang="en-GB" dirty="0"/>
          </a:p>
          <a:p>
            <a:endParaRPr lang="en-GB" dirty="0"/>
          </a:p>
        </p:txBody>
      </p:sp>
    </p:spTree>
    <p:extLst>
      <p:ext uri="{BB962C8B-B14F-4D97-AF65-F5344CB8AC3E}">
        <p14:creationId xmlns:p14="http://schemas.microsoft.com/office/powerpoint/2010/main" val="9962653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Fun and interesting activities</a:t>
            </a:r>
            <a:endParaRPr lang="en-US" dirty="0"/>
          </a:p>
        </p:txBody>
      </p:sp>
      <p:sp>
        <p:nvSpPr>
          <p:cNvPr id="3" name="Content Placeholder 2"/>
          <p:cNvSpPr>
            <a:spLocks noGrp="1"/>
          </p:cNvSpPr>
          <p:nvPr>
            <p:ph idx="1"/>
          </p:nvPr>
        </p:nvSpPr>
        <p:spPr/>
        <p:txBody>
          <a:bodyPr/>
          <a:lstStyle/>
          <a:p>
            <a:r>
              <a:rPr lang="en-US" dirty="0" smtClean="0"/>
              <a:t>Gradually, we can introduce different targets as the child enjoys the playdates: requests, turn-taking, choosing the activities they will do or the games they will play, etc.</a:t>
            </a:r>
            <a:endParaRPr lang="en-US" dirty="0"/>
          </a:p>
        </p:txBody>
      </p:sp>
    </p:spTree>
    <p:extLst>
      <p:ext uri="{BB962C8B-B14F-4D97-AF65-F5344CB8AC3E}">
        <p14:creationId xmlns:p14="http://schemas.microsoft.com/office/powerpoint/2010/main" val="27064403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 and interesting activities</a:t>
            </a:r>
            <a:endParaRPr lang="en-GB" dirty="0"/>
          </a:p>
        </p:txBody>
      </p:sp>
      <p:sp>
        <p:nvSpPr>
          <p:cNvPr id="3" name="Content Placeholder 2"/>
          <p:cNvSpPr>
            <a:spLocks noGrp="1"/>
          </p:cNvSpPr>
          <p:nvPr>
            <p:ph idx="1"/>
          </p:nvPr>
        </p:nvSpPr>
        <p:spPr/>
        <p:txBody>
          <a:bodyPr/>
          <a:lstStyle/>
          <a:p>
            <a:endParaRPr lang="it-IT" dirty="0" smtClean="0"/>
          </a:p>
          <a:p>
            <a:r>
              <a:rPr lang="it-IT" dirty="0" smtClean="0"/>
              <a:t>It </a:t>
            </a:r>
            <a:r>
              <a:rPr lang="it-IT" dirty="0"/>
              <a:t>is very important to distinguish between fun activites and </a:t>
            </a:r>
            <a:r>
              <a:rPr lang="it-IT" dirty="0" smtClean="0"/>
              <a:t>circle </a:t>
            </a:r>
            <a:r>
              <a:rPr lang="it-IT" dirty="0"/>
              <a:t>time activities, which are more structured and more academic. </a:t>
            </a:r>
            <a:endParaRPr lang="en-GB" dirty="0"/>
          </a:p>
          <a:p>
            <a:endParaRPr lang="en-GB" dirty="0"/>
          </a:p>
        </p:txBody>
      </p:sp>
    </p:spTree>
    <p:extLst>
      <p:ext uri="{BB962C8B-B14F-4D97-AF65-F5344CB8AC3E}">
        <p14:creationId xmlns:p14="http://schemas.microsoft.com/office/powerpoint/2010/main" val="6589349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listener and speaker repertoires</a:t>
            </a:r>
            <a:endParaRPr lang="en-GB" dirty="0"/>
          </a:p>
        </p:txBody>
      </p:sp>
      <p:sp>
        <p:nvSpPr>
          <p:cNvPr id="3" name="Content Placeholder 2"/>
          <p:cNvSpPr>
            <a:spLocks noGrp="1"/>
          </p:cNvSpPr>
          <p:nvPr>
            <p:ph idx="1"/>
          </p:nvPr>
        </p:nvSpPr>
        <p:spPr/>
        <p:txBody>
          <a:bodyPr/>
          <a:lstStyle/>
          <a:p>
            <a:endParaRPr lang="en-GB" dirty="0" smtClean="0"/>
          </a:p>
          <a:p>
            <a:r>
              <a:rPr lang="en-GB" dirty="0"/>
              <a:t>When someone can govern the behaviour of others, by using various topographies of verbal behaviour, including vocal speech, signs, pictures, or electronical transducers, they are functioning as a speaker (Greer, &amp; Ross, 2008)</a:t>
            </a:r>
            <a:r>
              <a:rPr lang="el-GR" dirty="0"/>
              <a:t>.</a:t>
            </a:r>
            <a:endParaRPr lang="en-GB" dirty="0"/>
          </a:p>
          <a:p>
            <a:endParaRPr lang="en-GB" dirty="0"/>
          </a:p>
        </p:txBody>
      </p:sp>
    </p:spTree>
    <p:extLst>
      <p:ext uri="{BB962C8B-B14F-4D97-AF65-F5344CB8AC3E}">
        <p14:creationId xmlns:p14="http://schemas.microsoft.com/office/powerpoint/2010/main" val="31982391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listener and speaker repertoires</a:t>
            </a:r>
            <a:endParaRPr lang="en-GB" dirty="0"/>
          </a:p>
        </p:txBody>
      </p:sp>
      <p:sp>
        <p:nvSpPr>
          <p:cNvPr id="3" name="Content Placeholder 2"/>
          <p:cNvSpPr>
            <a:spLocks noGrp="1"/>
          </p:cNvSpPr>
          <p:nvPr>
            <p:ph idx="1"/>
          </p:nvPr>
        </p:nvSpPr>
        <p:spPr/>
        <p:txBody>
          <a:bodyPr/>
          <a:lstStyle/>
          <a:p>
            <a:endParaRPr lang="en-GB" dirty="0" smtClean="0"/>
          </a:p>
          <a:p>
            <a:r>
              <a:rPr lang="en-GB" dirty="0"/>
              <a:t>Listeners are governed by the verbal behaviours of others as they respond to vocal sounds and other verbal topographies (Greer, &amp; Ross, 2008)</a:t>
            </a:r>
            <a:r>
              <a:rPr lang="el-GR" dirty="0"/>
              <a:t>.</a:t>
            </a:r>
            <a:endParaRPr lang="en-GB" dirty="0"/>
          </a:p>
          <a:p>
            <a:endParaRPr lang="en-GB" dirty="0"/>
          </a:p>
        </p:txBody>
      </p:sp>
    </p:spTree>
    <p:extLst>
      <p:ext uri="{BB962C8B-B14F-4D97-AF65-F5344CB8AC3E}">
        <p14:creationId xmlns:p14="http://schemas.microsoft.com/office/powerpoint/2010/main" val="26353394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listener and speaker repertoires</a:t>
            </a:r>
            <a:endParaRPr lang="en-GB" dirty="0"/>
          </a:p>
        </p:txBody>
      </p:sp>
      <p:sp>
        <p:nvSpPr>
          <p:cNvPr id="3" name="Content Placeholder 2"/>
          <p:cNvSpPr>
            <a:spLocks noGrp="1"/>
          </p:cNvSpPr>
          <p:nvPr>
            <p:ph idx="1"/>
          </p:nvPr>
        </p:nvSpPr>
        <p:spPr/>
        <p:txBody>
          <a:bodyPr/>
          <a:lstStyle/>
          <a:p>
            <a:endParaRPr lang="en-GB" dirty="0" smtClean="0"/>
          </a:p>
          <a:p>
            <a:r>
              <a:rPr lang="it-IT" dirty="0"/>
              <a:t>In most cases in which we teach social interaction through play, the speaker repertoire develops </a:t>
            </a:r>
            <a:r>
              <a:rPr lang="it-IT" dirty="0" smtClean="0"/>
              <a:t>first (eg., making requests). </a:t>
            </a:r>
          </a:p>
          <a:p>
            <a:r>
              <a:rPr lang="it-IT" dirty="0" smtClean="0"/>
              <a:t>This </a:t>
            </a:r>
            <a:r>
              <a:rPr lang="it-IT" dirty="0"/>
              <a:t>happens because it is more reinforcing for the child to use language and obtain various advantages (think of </a:t>
            </a:r>
            <a:r>
              <a:rPr lang="it-IT" dirty="0" smtClean="0"/>
              <a:t>demands</a:t>
            </a:r>
            <a:r>
              <a:rPr lang="it-IT" dirty="0"/>
              <a:t>). </a:t>
            </a:r>
            <a:endParaRPr lang="it-IT" dirty="0" smtClean="0"/>
          </a:p>
          <a:p>
            <a:r>
              <a:rPr lang="it-IT" dirty="0" smtClean="0"/>
              <a:t>For </a:t>
            </a:r>
            <a:r>
              <a:rPr lang="it-IT" dirty="0"/>
              <a:t>example, a child uses his speaker behaviour when asking another child for chocolate, to push the swing, to move, etc. </a:t>
            </a:r>
            <a:endParaRPr lang="it-IT" dirty="0" smtClean="0"/>
          </a:p>
          <a:p>
            <a:r>
              <a:rPr lang="it-IT" dirty="0" smtClean="0"/>
              <a:t>Therefore</a:t>
            </a:r>
            <a:r>
              <a:rPr lang="it-IT" dirty="0"/>
              <a:t>, each time that the child </a:t>
            </a:r>
            <a:r>
              <a:rPr lang="it-IT" dirty="0" smtClean="0"/>
              <a:t>makes demands</a:t>
            </a:r>
            <a:r>
              <a:rPr lang="it-IT" dirty="0"/>
              <a:t>, he obtains something reinforcing. </a:t>
            </a:r>
            <a:endParaRPr lang="en-GB" dirty="0"/>
          </a:p>
        </p:txBody>
      </p:sp>
    </p:spTree>
    <p:extLst>
      <p:ext uri="{BB962C8B-B14F-4D97-AF65-F5344CB8AC3E}">
        <p14:creationId xmlns:p14="http://schemas.microsoft.com/office/powerpoint/2010/main" val="2890745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smtClean="0"/>
          </a:p>
          <a:p>
            <a:r>
              <a:rPr lang="en-GB" dirty="0"/>
              <a:t>One of </a:t>
            </a:r>
            <a:r>
              <a:rPr lang="en-GB" dirty="0" smtClean="0"/>
              <a:t>those </a:t>
            </a:r>
            <a:r>
              <a:rPr lang="en-GB" dirty="0"/>
              <a:t>areas is </a:t>
            </a:r>
            <a:r>
              <a:rPr lang="en-GB" dirty="0" smtClean="0"/>
              <a:t>play, </a:t>
            </a:r>
            <a:r>
              <a:rPr lang="en-GB" dirty="0"/>
              <a:t>and the role of this </a:t>
            </a:r>
            <a:r>
              <a:rPr lang="en-GB" dirty="0" smtClean="0"/>
              <a:t>video presentation </a:t>
            </a:r>
            <a:r>
              <a:rPr lang="en-GB" dirty="0"/>
              <a:t>is to suggest some procedures and game </a:t>
            </a:r>
            <a:r>
              <a:rPr lang="en-GB" dirty="0" smtClean="0"/>
              <a:t>structures </a:t>
            </a:r>
            <a:r>
              <a:rPr lang="en-GB" dirty="0"/>
              <a:t>which can be used to motivate children to want </a:t>
            </a:r>
            <a:r>
              <a:rPr lang="en-GB" dirty="0" smtClean="0"/>
              <a:t>to play, to want </a:t>
            </a:r>
            <a:r>
              <a:rPr lang="en-GB" dirty="0"/>
              <a:t>be in the presence of their peers and to want to play with them. </a:t>
            </a:r>
          </a:p>
          <a:p>
            <a:endParaRPr lang="en-GB" dirty="0"/>
          </a:p>
        </p:txBody>
      </p:sp>
    </p:spTree>
    <p:extLst>
      <p:ext uri="{BB962C8B-B14F-4D97-AF65-F5344CB8AC3E}">
        <p14:creationId xmlns:p14="http://schemas.microsoft.com/office/powerpoint/2010/main" val="33266496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listener and speaker repertoires</a:t>
            </a:r>
            <a:endParaRPr lang="en-GB" dirty="0"/>
          </a:p>
        </p:txBody>
      </p:sp>
      <p:sp>
        <p:nvSpPr>
          <p:cNvPr id="3" name="Content Placeholder 2"/>
          <p:cNvSpPr>
            <a:spLocks noGrp="1"/>
          </p:cNvSpPr>
          <p:nvPr>
            <p:ph idx="1"/>
          </p:nvPr>
        </p:nvSpPr>
        <p:spPr/>
        <p:txBody>
          <a:bodyPr/>
          <a:lstStyle/>
          <a:p>
            <a:endParaRPr lang="en-GB" dirty="0" smtClean="0"/>
          </a:p>
          <a:p>
            <a:r>
              <a:rPr lang="it-IT" dirty="0"/>
              <a:t>On the other hand, when using the listener repertoire, the target child is not the one in control, but the peer is (acting as speaker). </a:t>
            </a:r>
            <a:endParaRPr lang="it-IT" dirty="0" smtClean="0"/>
          </a:p>
          <a:p>
            <a:pPr marL="0" indent="0">
              <a:buNone/>
            </a:pPr>
            <a:r>
              <a:rPr lang="it-IT" dirty="0" smtClean="0"/>
              <a:t> </a:t>
            </a:r>
          </a:p>
          <a:p>
            <a:r>
              <a:rPr lang="it-IT" dirty="0" smtClean="0"/>
              <a:t>Therefore</a:t>
            </a:r>
            <a:r>
              <a:rPr lang="it-IT" dirty="0"/>
              <a:t>, the motivation for using this repertoire is lower than for using the speaker repertoire. </a:t>
            </a:r>
            <a:endParaRPr lang="it-IT" dirty="0" smtClean="0"/>
          </a:p>
          <a:p>
            <a:endParaRPr lang="en-GB" dirty="0"/>
          </a:p>
          <a:p>
            <a:endParaRPr lang="en-GB" dirty="0"/>
          </a:p>
        </p:txBody>
      </p:sp>
    </p:spTree>
    <p:extLst>
      <p:ext uri="{BB962C8B-B14F-4D97-AF65-F5344CB8AC3E}">
        <p14:creationId xmlns:p14="http://schemas.microsoft.com/office/powerpoint/2010/main" val="6788448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listener and speaker repertoires</a:t>
            </a:r>
            <a:endParaRPr lang="en-GB" dirty="0"/>
          </a:p>
        </p:txBody>
      </p:sp>
      <p:sp>
        <p:nvSpPr>
          <p:cNvPr id="3" name="Content Placeholder 2"/>
          <p:cNvSpPr>
            <a:spLocks noGrp="1"/>
          </p:cNvSpPr>
          <p:nvPr>
            <p:ph idx="1"/>
          </p:nvPr>
        </p:nvSpPr>
        <p:spPr/>
        <p:txBody>
          <a:bodyPr/>
          <a:lstStyle/>
          <a:p>
            <a:endParaRPr lang="en-GB" dirty="0" smtClean="0"/>
          </a:p>
          <a:p>
            <a:r>
              <a:rPr lang="it-IT" dirty="0"/>
              <a:t>Here are some activities that increase the motivation for using the speaker repertoire, and a description of how to organize them: </a:t>
            </a:r>
            <a:endParaRPr lang="en-GB" dirty="0"/>
          </a:p>
          <a:p>
            <a:endParaRPr lang="en-GB" dirty="0"/>
          </a:p>
        </p:txBody>
      </p:sp>
    </p:spTree>
    <p:extLst>
      <p:ext uri="{BB962C8B-B14F-4D97-AF65-F5344CB8AC3E}">
        <p14:creationId xmlns:p14="http://schemas.microsoft.com/office/powerpoint/2010/main" val="33526633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General board description and set-up</a:t>
            </a:r>
            <a:endParaRPr lang="en-GB" dirty="0"/>
          </a:p>
        </p:txBody>
      </p:sp>
      <p:sp>
        <p:nvSpPr>
          <p:cNvPr id="3" name="Content Placeholder 2"/>
          <p:cNvSpPr>
            <a:spLocks noGrp="1"/>
          </p:cNvSpPr>
          <p:nvPr>
            <p:ph idx="1"/>
          </p:nvPr>
        </p:nvSpPr>
        <p:spPr/>
        <p:txBody>
          <a:bodyPr>
            <a:normAutofit fontScale="92500" lnSpcReduction="20000"/>
          </a:bodyPr>
          <a:lstStyle/>
          <a:p>
            <a:endParaRPr lang="en-GB" dirty="0" smtClean="0"/>
          </a:p>
          <a:p>
            <a:r>
              <a:rPr lang="it-IT" dirty="0"/>
              <a:t>To enhance their </a:t>
            </a:r>
            <a:r>
              <a:rPr lang="it-IT" dirty="0" smtClean="0"/>
              <a:t>reinforcing </a:t>
            </a:r>
            <a:r>
              <a:rPr lang="it-IT" dirty="0"/>
              <a:t>function, the board games in this section should only be used for games described herein. </a:t>
            </a:r>
            <a:endParaRPr lang="it-IT" dirty="0" smtClean="0"/>
          </a:p>
          <a:p>
            <a:endParaRPr lang="it-IT" dirty="0"/>
          </a:p>
          <a:p>
            <a:r>
              <a:rPr lang="it-IT" dirty="0" smtClean="0"/>
              <a:t>The child and his peer will make up one team, and the adult will make up the other team.</a:t>
            </a:r>
          </a:p>
          <a:p>
            <a:endParaRPr lang="it-IT" dirty="0" smtClean="0"/>
          </a:p>
          <a:p>
            <a:r>
              <a:rPr lang="it-IT" dirty="0" smtClean="0"/>
              <a:t>The </a:t>
            </a:r>
            <a:r>
              <a:rPr lang="it-IT" dirty="0"/>
              <a:t>board has two vertical or horizontal paths comprised of several squares </a:t>
            </a:r>
            <a:r>
              <a:rPr lang="it-IT" dirty="0" smtClean="0"/>
              <a:t>: </a:t>
            </a:r>
            <a:r>
              <a:rPr lang="it-IT" dirty="0"/>
              <a:t>one path is </a:t>
            </a:r>
            <a:r>
              <a:rPr lang="it-IT" dirty="0" smtClean="0"/>
              <a:t>for </a:t>
            </a:r>
            <a:r>
              <a:rPr lang="it-IT" dirty="0"/>
              <a:t>the </a:t>
            </a:r>
            <a:r>
              <a:rPr lang="it-IT" dirty="0" smtClean="0"/>
              <a:t>kids team </a:t>
            </a:r>
            <a:r>
              <a:rPr lang="it-IT" dirty="0"/>
              <a:t>and one path is for the </a:t>
            </a:r>
            <a:r>
              <a:rPr lang="it-IT" dirty="0" smtClean="0"/>
              <a:t>adult. </a:t>
            </a:r>
          </a:p>
          <a:p>
            <a:endParaRPr lang="it-IT" dirty="0" smtClean="0"/>
          </a:p>
          <a:p>
            <a:r>
              <a:rPr lang="it-IT" dirty="0" smtClean="0"/>
              <a:t>There </a:t>
            </a:r>
            <a:r>
              <a:rPr lang="it-IT" dirty="0"/>
              <a:t>are pictures of treats or preferred activities at the end of each path (use Velcro squares so that the items may be changed). </a:t>
            </a:r>
            <a:endParaRPr lang="en-GB" dirty="0"/>
          </a:p>
        </p:txBody>
      </p:sp>
    </p:spTree>
    <p:extLst>
      <p:ext uri="{BB962C8B-B14F-4D97-AF65-F5344CB8AC3E}">
        <p14:creationId xmlns:p14="http://schemas.microsoft.com/office/powerpoint/2010/main" val="12223485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General board description and set-up</a:t>
            </a:r>
            <a:endParaRPr lang="en-GB" dirty="0"/>
          </a:p>
        </p:txBody>
      </p:sp>
      <p:sp>
        <p:nvSpPr>
          <p:cNvPr id="3" name="Content Placeholder 2"/>
          <p:cNvSpPr>
            <a:spLocks noGrp="1"/>
          </p:cNvSpPr>
          <p:nvPr>
            <p:ph idx="1"/>
          </p:nvPr>
        </p:nvSpPr>
        <p:spPr/>
        <p:txBody>
          <a:bodyPr/>
          <a:lstStyle/>
          <a:p>
            <a:endParaRPr lang="en-GB" dirty="0" smtClean="0"/>
          </a:p>
          <a:p>
            <a:endParaRPr lang="it-IT" dirty="0" smtClean="0"/>
          </a:p>
          <a:p>
            <a:r>
              <a:rPr lang="it-IT" dirty="0" smtClean="0"/>
              <a:t>The kids team’s </a:t>
            </a:r>
            <a:r>
              <a:rPr lang="it-IT" dirty="0"/>
              <a:t>game piece </a:t>
            </a:r>
            <a:r>
              <a:rPr lang="it-IT" dirty="0" smtClean="0"/>
              <a:t>could </a:t>
            </a:r>
            <a:r>
              <a:rPr lang="it-IT" dirty="0"/>
              <a:t>be a preferred character or a superhero (Spiderman, </a:t>
            </a:r>
            <a:r>
              <a:rPr lang="it-IT" dirty="0" smtClean="0"/>
              <a:t>Superman, Batman, </a:t>
            </a:r>
            <a:r>
              <a:rPr lang="it-IT" dirty="0"/>
              <a:t>etc), and the </a:t>
            </a:r>
            <a:r>
              <a:rPr lang="it-IT" dirty="0" smtClean="0"/>
              <a:t>adult’s </a:t>
            </a:r>
            <a:r>
              <a:rPr lang="it-IT" dirty="0"/>
              <a:t>game piece c</a:t>
            </a:r>
            <a:r>
              <a:rPr lang="it-IT" dirty="0" smtClean="0"/>
              <a:t>ould </a:t>
            </a:r>
            <a:r>
              <a:rPr lang="it-IT" dirty="0"/>
              <a:t>be a villain (Big Bad Wolf, the Joker, etc). </a:t>
            </a:r>
            <a:endParaRPr lang="it-IT" dirty="0" smtClean="0"/>
          </a:p>
          <a:p>
            <a:endParaRPr lang="it-IT" dirty="0" smtClean="0"/>
          </a:p>
          <a:p>
            <a:r>
              <a:rPr lang="it-IT" dirty="0" smtClean="0"/>
              <a:t>When </a:t>
            </a:r>
            <a:r>
              <a:rPr lang="it-IT" dirty="0"/>
              <a:t>the </a:t>
            </a:r>
            <a:r>
              <a:rPr lang="it-IT" dirty="0" smtClean="0"/>
              <a:t>kids team </a:t>
            </a:r>
            <a:r>
              <a:rPr lang="it-IT" dirty="0"/>
              <a:t>responds correctly, their game piece moves up the path one square and points are awarded. </a:t>
            </a:r>
            <a:endParaRPr lang="en-GB" dirty="0"/>
          </a:p>
        </p:txBody>
      </p:sp>
    </p:spTree>
    <p:extLst>
      <p:ext uri="{BB962C8B-B14F-4D97-AF65-F5344CB8AC3E}">
        <p14:creationId xmlns:p14="http://schemas.microsoft.com/office/powerpoint/2010/main" val="8491979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General board description and set-up</a:t>
            </a:r>
            <a:endParaRPr lang="en-GB" dirty="0"/>
          </a:p>
        </p:txBody>
      </p:sp>
      <p:sp>
        <p:nvSpPr>
          <p:cNvPr id="3" name="Content Placeholder 2"/>
          <p:cNvSpPr>
            <a:spLocks noGrp="1"/>
          </p:cNvSpPr>
          <p:nvPr>
            <p:ph idx="1"/>
          </p:nvPr>
        </p:nvSpPr>
        <p:spPr/>
        <p:txBody>
          <a:bodyPr/>
          <a:lstStyle/>
          <a:p>
            <a:endParaRPr lang="it-IT" dirty="0" smtClean="0"/>
          </a:p>
          <a:p>
            <a:r>
              <a:rPr lang="it-IT" dirty="0" smtClean="0"/>
              <a:t>When </a:t>
            </a:r>
            <a:r>
              <a:rPr lang="it-IT" dirty="0"/>
              <a:t>the team responds incorrectly, then the </a:t>
            </a:r>
            <a:r>
              <a:rPr lang="it-IT" dirty="0" smtClean="0"/>
              <a:t>adult’s </a:t>
            </a:r>
            <a:r>
              <a:rPr lang="it-IT" dirty="0"/>
              <a:t>piece moves up the path </a:t>
            </a:r>
            <a:r>
              <a:rPr lang="it-IT" dirty="0" smtClean="0"/>
              <a:t>and </a:t>
            </a:r>
            <a:r>
              <a:rPr lang="it-IT" dirty="0"/>
              <a:t>receives a</a:t>
            </a:r>
            <a:r>
              <a:rPr lang="it-IT" dirty="0" smtClean="0"/>
              <a:t> </a:t>
            </a:r>
            <a:r>
              <a:rPr lang="it-IT" dirty="0"/>
              <a:t>point. </a:t>
            </a:r>
            <a:endParaRPr lang="it-IT" dirty="0" smtClean="0"/>
          </a:p>
          <a:p>
            <a:endParaRPr lang="it-IT" dirty="0" smtClean="0"/>
          </a:p>
          <a:p>
            <a:r>
              <a:rPr lang="it-IT" dirty="0" smtClean="0"/>
              <a:t>The </a:t>
            </a:r>
            <a:r>
              <a:rPr lang="it-IT" dirty="0"/>
              <a:t>game continues until either the </a:t>
            </a:r>
            <a:r>
              <a:rPr lang="it-IT" dirty="0" smtClean="0"/>
              <a:t>adult’s </a:t>
            </a:r>
            <a:r>
              <a:rPr lang="it-IT" dirty="0"/>
              <a:t>or the </a:t>
            </a:r>
            <a:r>
              <a:rPr lang="it-IT" dirty="0" smtClean="0"/>
              <a:t>kids team’s </a:t>
            </a:r>
            <a:r>
              <a:rPr lang="it-IT" dirty="0"/>
              <a:t>game piece reaches the end of the path </a:t>
            </a:r>
            <a:r>
              <a:rPr lang="it-IT" dirty="0" smtClean="0"/>
              <a:t>and one of the teams wins </a:t>
            </a:r>
            <a:r>
              <a:rPr lang="it-IT" dirty="0"/>
              <a:t>the </a:t>
            </a:r>
            <a:r>
              <a:rPr lang="it-IT" dirty="0" smtClean="0"/>
              <a:t>treat. </a:t>
            </a:r>
            <a:endParaRPr lang="en-GB" dirty="0"/>
          </a:p>
          <a:p>
            <a:endParaRPr lang="en-GB" dirty="0"/>
          </a:p>
        </p:txBody>
      </p:sp>
    </p:spTree>
    <p:extLst>
      <p:ext uri="{BB962C8B-B14F-4D97-AF65-F5344CB8AC3E}">
        <p14:creationId xmlns:p14="http://schemas.microsoft.com/office/powerpoint/2010/main" val="41586911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 spy</a:t>
            </a:r>
            <a:endParaRPr lang="en-GB" dirty="0"/>
          </a:p>
        </p:txBody>
      </p:sp>
      <p:sp>
        <p:nvSpPr>
          <p:cNvPr id="3" name="Content Placeholder 2"/>
          <p:cNvSpPr>
            <a:spLocks noGrp="1"/>
          </p:cNvSpPr>
          <p:nvPr>
            <p:ph idx="1"/>
          </p:nvPr>
        </p:nvSpPr>
        <p:spPr/>
        <p:txBody>
          <a:bodyPr/>
          <a:lstStyle/>
          <a:p>
            <a:endParaRPr lang="en-GB" dirty="0" smtClean="0"/>
          </a:p>
          <a:p>
            <a:r>
              <a:rPr lang="it-IT" dirty="0"/>
              <a:t>Two </a:t>
            </a:r>
            <a:r>
              <a:rPr lang="it-IT" dirty="0" smtClean="0"/>
              <a:t>children </a:t>
            </a:r>
            <a:r>
              <a:rPr lang="it-IT" dirty="0"/>
              <a:t>are seated next to each other facing the </a:t>
            </a:r>
            <a:r>
              <a:rPr lang="it-IT" dirty="0" smtClean="0"/>
              <a:t>adult </a:t>
            </a:r>
            <a:r>
              <a:rPr lang="it-IT" dirty="0"/>
              <a:t>and one </a:t>
            </a:r>
            <a:r>
              <a:rPr lang="it-IT" dirty="0" smtClean="0"/>
              <a:t>children’s </a:t>
            </a:r>
            <a:r>
              <a:rPr lang="it-IT" dirty="0"/>
              <a:t>eyes are covered with a mask (</a:t>
            </a:r>
            <a:r>
              <a:rPr lang="it-IT" dirty="0" smtClean="0"/>
              <a:t>or </a:t>
            </a:r>
            <a:r>
              <a:rPr lang="it-IT" dirty="0"/>
              <a:t>are closed). </a:t>
            </a:r>
            <a:endParaRPr lang="it-IT" dirty="0" smtClean="0"/>
          </a:p>
          <a:p>
            <a:endParaRPr lang="it-IT" dirty="0" smtClean="0"/>
          </a:p>
          <a:p>
            <a:r>
              <a:rPr lang="it-IT" dirty="0" smtClean="0"/>
              <a:t>The adult </a:t>
            </a:r>
            <a:r>
              <a:rPr lang="it-IT" dirty="0"/>
              <a:t>begins the game by saying ‘I spy...’ and then </a:t>
            </a:r>
            <a:r>
              <a:rPr lang="it-IT" dirty="0" smtClean="0"/>
              <a:t>describes </a:t>
            </a:r>
            <a:r>
              <a:rPr lang="it-IT" dirty="0"/>
              <a:t>an object. </a:t>
            </a:r>
            <a:endParaRPr lang="it-IT" dirty="0" smtClean="0"/>
          </a:p>
          <a:p>
            <a:endParaRPr lang="it-IT" dirty="0" smtClean="0"/>
          </a:p>
          <a:p>
            <a:r>
              <a:rPr lang="it-IT" dirty="0" smtClean="0"/>
              <a:t>The child with the mask </a:t>
            </a:r>
            <a:r>
              <a:rPr lang="it-IT" dirty="0"/>
              <a:t>will have a brief opportunity to respond, but if </a:t>
            </a:r>
            <a:r>
              <a:rPr lang="it-IT" dirty="0" smtClean="0"/>
              <a:t>he </a:t>
            </a:r>
            <a:r>
              <a:rPr lang="it-IT" dirty="0"/>
              <a:t>cannot (we do not want </a:t>
            </a:r>
            <a:r>
              <a:rPr lang="it-IT" dirty="0" smtClean="0"/>
              <a:t>him </a:t>
            </a:r>
            <a:r>
              <a:rPr lang="it-IT" dirty="0"/>
              <a:t>to be able to </a:t>
            </a:r>
            <a:r>
              <a:rPr lang="it-IT" dirty="0" smtClean="0"/>
              <a:t>answer</a:t>
            </a:r>
            <a:r>
              <a:rPr lang="it-IT" dirty="0"/>
              <a:t>), then </a:t>
            </a:r>
            <a:r>
              <a:rPr lang="it-IT" dirty="0" smtClean="0"/>
              <a:t>he </a:t>
            </a:r>
            <a:r>
              <a:rPr lang="it-IT" dirty="0"/>
              <a:t>should ask the peer for the response. </a:t>
            </a:r>
            <a:endParaRPr lang="en-GB" dirty="0"/>
          </a:p>
        </p:txBody>
      </p:sp>
    </p:spTree>
    <p:extLst>
      <p:ext uri="{BB962C8B-B14F-4D97-AF65-F5344CB8AC3E}">
        <p14:creationId xmlns:p14="http://schemas.microsoft.com/office/powerpoint/2010/main" val="37734359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 spy</a:t>
            </a:r>
            <a:endParaRPr lang="en-GB" dirty="0"/>
          </a:p>
        </p:txBody>
      </p:sp>
      <p:sp>
        <p:nvSpPr>
          <p:cNvPr id="3" name="Content Placeholder 2"/>
          <p:cNvSpPr>
            <a:spLocks noGrp="1"/>
          </p:cNvSpPr>
          <p:nvPr>
            <p:ph idx="1"/>
          </p:nvPr>
        </p:nvSpPr>
        <p:spPr/>
        <p:txBody>
          <a:bodyPr/>
          <a:lstStyle/>
          <a:p>
            <a:endParaRPr lang="en-GB" dirty="0" smtClean="0"/>
          </a:p>
          <a:p>
            <a:r>
              <a:rPr lang="it-IT" dirty="0"/>
              <a:t>If the answer is correct, the </a:t>
            </a:r>
            <a:r>
              <a:rPr lang="it-IT" dirty="0" smtClean="0"/>
              <a:t>their team </a:t>
            </a:r>
            <a:r>
              <a:rPr lang="it-IT" dirty="0"/>
              <a:t>moves up one square on the game board, and the </a:t>
            </a:r>
            <a:r>
              <a:rPr lang="it-IT" dirty="0" smtClean="0"/>
              <a:t>adult </a:t>
            </a:r>
            <a:r>
              <a:rPr lang="it-IT" dirty="0"/>
              <a:t>reinforces the team’s response with praise. </a:t>
            </a:r>
            <a:endParaRPr lang="it-IT" dirty="0" smtClean="0"/>
          </a:p>
          <a:p>
            <a:endParaRPr lang="it-IT" dirty="0" smtClean="0"/>
          </a:p>
          <a:p>
            <a:r>
              <a:rPr lang="it-IT" dirty="0" smtClean="0"/>
              <a:t>If </a:t>
            </a:r>
            <a:r>
              <a:rPr lang="it-IT" dirty="0"/>
              <a:t>the answer is incorect, then the </a:t>
            </a:r>
            <a:r>
              <a:rPr lang="it-IT" dirty="0" smtClean="0"/>
              <a:t>adult </a:t>
            </a:r>
            <a:r>
              <a:rPr lang="it-IT" dirty="0"/>
              <a:t>gives a correction, and receives the points.</a:t>
            </a:r>
            <a:endParaRPr lang="en-GB" dirty="0"/>
          </a:p>
          <a:p>
            <a:endParaRPr lang="en-GB" dirty="0"/>
          </a:p>
        </p:txBody>
      </p:sp>
    </p:spTree>
    <p:extLst>
      <p:ext uri="{BB962C8B-B14F-4D97-AF65-F5344CB8AC3E}">
        <p14:creationId xmlns:p14="http://schemas.microsoft.com/office/powerpoint/2010/main" val="23041256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Observe and learn</a:t>
            </a:r>
            <a:endParaRPr lang="en-GB" dirty="0"/>
          </a:p>
        </p:txBody>
      </p:sp>
      <p:sp>
        <p:nvSpPr>
          <p:cNvPr id="3" name="Content Placeholder 2"/>
          <p:cNvSpPr>
            <a:spLocks noGrp="1"/>
          </p:cNvSpPr>
          <p:nvPr>
            <p:ph idx="1"/>
          </p:nvPr>
        </p:nvSpPr>
        <p:spPr/>
        <p:txBody>
          <a:bodyPr/>
          <a:lstStyle/>
          <a:p>
            <a:endParaRPr lang="it-IT" dirty="0" smtClean="0"/>
          </a:p>
          <a:p>
            <a:r>
              <a:rPr lang="it-IT" dirty="0" smtClean="0"/>
              <a:t>For </a:t>
            </a:r>
            <a:r>
              <a:rPr lang="it-IT" dirty="0"/>
              <a:t>this activity, we can use pictures (which the play partener will have to </a:t>
            </a:r>
            <a:r>
              <a:rPr lang="it-IT" dirty="0" smtClean="0"/>
              <a:t>label), </a:t>
            </a:r>
            <a:r>
              <a:rPr lang="it-IT" dirty="0"/>
              <a:t>or actions (which the play partener will have to do). </a:t>
            </a:r>
            <a:endParaRPr lang="it-IT" dirty="0" smtClean="0"/>
          </a:p>
          <a:p>
            <a:endParaRPr lang="it-IT" dirty="0" smtClean="0"/>
          </a:p>
          <a:p>
            <a:r>
              <a:rPr lang="it-IT" dirty="0" smtClean="0"/>
              <a:t>The </a:t>
            </a:r>
            <a:r>
              <a:rPr lang="it-IT" dirty="0"/>
              <a:t>selected activities will have to be simple and fun. </a:t>
            </a:r>
            <a:endParaRPr lang="it-IT" dirty="0" smtClean="0"/>
          </a:p>
          <a:p>
            <a:endParaRPr lang="it-IT" dirty="0" smtClean="0"/>
          </a:p>
          <a:p>
            <a:r>
              <a:rPr lang="it-IT" dirty="0" smtClean="0"/>
              <a:t>It </a:t>
            </a:r>
            <a:r>
              <a:rPr lang="it-IT" dirty="0"/>
              <a:t>is very important that none of the kids knows how to </a:t>
            </a:r>
            <a:r>
              <a:rPr lang="it-IT" dirty="0" smtClean="0"/>
              <a:t>label </a:t>
            </a:r>
            <a:r>
              <a:rPr lang="it-IT" dirty="0"/>
              <a:t>the pictures or do the actions (they have to be able to do them </a:t>
            </a:r>
            <a:r>
              <a:rPr lang="it-IT" dirty="0" smtClean="0"/>
              <a:t>physically, </a:t>
            </a:r>
            <a:r>
              <a:rPr lang="it-IT" dirty="0"/>
              <a:t>but when they hear the name of the action, they should not know what it is; for example, simple elements from gymnastics).</a:t>
            </a:r>
            <a:endParaRPr lang="en-GB" dirty="0"/>
          </a:p>
        </p:txBody>
      </p:sp>
    </p:spTree>
    <p:extLst>
      <p:ext uri="{BB962C8B-B14F-4D97-AF65-F5344CB8AC3E}">
        <p14:creationId xmlns:p14="http://schemas.microsoft.com/office/powerpoint/2010/main" val="20775866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Observe and learn</a:t>
            </a:r>
          </a:p>
        </p:txBody>
      </p:sp>
      <p:sp>
        <p:nvSpPr>
          <p:cNvPr id="3" name="Content Placeholder 2"/>
          <p:cNvSpPr>
            <a:spLocks noGrp="1"/>
          </p:cNvSpPr>
          <p:nvPr>
            <p:ph idx="1"/>
          </p:nvPr>
        </p:nvSpPr>
        <p:spPr/>
        <p:txBody>
          <a:bodyPr/>
          <a:lstStyle/>
          <a:p>
            <a:endParaRPr lang="en-GB" dirty="0" smtClean="0"/>
          </a:p>
          <a:p>
            <a:r>
              <a:rPr lang="it-IT" dirty="0"/>
              <a:t>After the peer will be asked to </a:t>
            </a:r>
            <a:r>
              <a:rPr lang="it-IT" dirty="0" smtClean="0"/>
              <a:t>label </a:t>
            </a:r>
            <a:r>
              <a:rPr lang="it-IT" dirty="0"/>
              <a:t>the picture or do the action (he will not be able to do that), the </a:t>
            </a:r>
            <a:r>
              <a:rPr lang="it-IT" dirty="0" smtClean="0"/>
              <a:t>adult </a:t>
            </a:r>
            <a:r>
              <a:rPr lang="it-IT" dirty="0"/>
              <a:t>will </a:t>
            </a:r>
            <a:r>
              <a:rPr lang="it-IT" dirty="0" smtClean="0"/>
              <a:t>help him.</a:t>
            </a:r>
          </a:p>
          <a:p>
            <a:endParaRPr lang="it-IT" dirty="0" smtClean="0"/>
          </a:p>
          <a:p>
            <a:r>
              <a:rPr lang="it-IT" dirty="0" smtClean="0"/>
              <a:t> </a:t>
            </a:r>
            <a:r>
              <a:rPr lang="it-IT" dirty="0"/>
              <a:t>If he has to </a:t>
            </a:r>
            <a:r>
              <a:rPr lang="it-IT" dirty="0" smtClean="0"/>
              <a:t>label </a:t>
            </a:r>
            <a:r>
              <a:rPr lang="it-IT" dirty="0"/>
              <a:t>the picture, the </a:t>
            </a:r>
            <a:r>
              <a:rPr lang="it-IT" dirty="0" smtClean="0"/>
              <a:t>adult </a:t>
            </a:r>
            <a:r>
              <a:rPr lang="it-IT" dirty="0"/>
              <a:t>will </a:t>
            </a:r>
            <a:r>
              <a:rPr lang="it-IT" dirty="0" smtClean="0"/>
              <a:t>guide </a:t>
            </a:r>
            <a:r>
              <a:rPr lang="it-IT" dirty="0"/>
              <a:t>him in such a way that only he can hear the correct answer (the adult can wisper it in his ear or, if he can read, </a:t>
            </a:r>
            <a:r>
              <a:rPr lang="it-IT" dirty="0" smtClean="0"/>
              <a:t>he can </a:t>
            </a:r>
            <a:r>
              <a:rPr lang="it-IT" dirty="0"/>
              <a:t>write it on a piece of paper), which he will then have to say out loud. </a:t>
            </a:r>
            <a:endParaRPr lang="it-IT" dirty="0" smtClean="0"/>
          </a:p>
          <a:p>
            <a:endParaRPr lang="it-IT" dirty="0" smtClean="0"/>
          </a:p>
          <a:p>
            <a:r>
              <a:rPr lang="it-IT" dirty="0" smtClean="0"/>
              <a:t>It </a:t>
            </a:r>
            <a:r>
              <a:rPr lang="it-IT" dirty="0"/>
              <a:t>is essential that the target child can only hear his peer’s responde (and not the </a:t>
            </a:r>
            <a:r>
              <a:rPr lang="it-IT" dirty="0" smtClean="0"/>
              <a:t>adult’s </a:t>
            </a:r>
            <a:r>
              <a:rPr lang="it-IT" dirty="0"/>
              <a:t>response). </a:t>
            </a:r>
            <a:endParaRPr lang="en-GB" dirty="0"/>
          </a:p>
        </p:txBody>
      </p:sp>
    </p:spTree>
    <p:extLst>
      <p:ext uri="{BB962C8B-B14F-4D97-AF65-F5344CB8AC3E}">
        <p14:creationId xmlns:p14="http://schemas.microsoft.com/office/powerpoint/2010/main" val="16282572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Observe and learn</a:t>
            </a:r>
          </a:p>
        </p:txBody>
      </p:sp>
      <p:sp>
        <p:nvSpPr>
          <p:cNvPr id="3" name="Content Placeholder 2"/>
          <p:cNvSpPr>
            <a:spLocks noGrp="1"/>
          </p:cNvSpPr>
          <p:nvPr>
            <p:ph idx="1"/>
          </p:nvPr>
        </p:nvSpPr>
        <p:spPr/>
        <p:txBody>
          <a:bodyPr/>
          <a:lstStyle/>
          <a:p>
            <a:endParaRPr lang="en-GB" dirty="0" smtClean="0"/>
          </a:p>
          <a:p>
            <a:r>
              <a:rPr lang="it-IT" dirty="0" smtClean="0"/>
              <a:t>The situation is similar for actions (the adult </a:t>
            </a:r>
            <a:r>
              <a:rPr lang="it-IT" dirty="0"/>
              <a:t>can use a picture or a video to demonstrate the action to the peer). </a:t>
            </a:r>
            <a:endParaRPr lang="it-IT" dirty="0" smtClean="0"/>
          </a:p>
          <a:p>
            <a:r>
              <a:rPr lang="it-IT" dirty="0" smtClean="0"/>
              <a:t>The </a:t>
            </a:r>
            <a:r>
              <a:rPr lang="it-IT" dirty="0"/>
              <a:t>next step is for </a:t>
            </a:r>
            <a:r>
              <a:rPr lang="it-IT" dirty="0" smtClean="0"/>
              <a:t>the adult </a:t>
            </a:r>
            <a:r>
              <a:rPr lang="it-IT" dirty="0"/>
              <a:t>to ask the same question to the target child. </a:t>
            </a:r>
            <a:endParaRPr lang="it-IT" dirty="0" smtClean="0"/>
          </a:p>
          <a:p>
            <a:r>
              <a:rPr lang="it-IT" dirty="0" smtClean="0"/>
              <a:t>The </a:t>
            </a:r>
            <a:r>
              <a:rPr lang="it-IT" dirty="0"/>
              <a:t>objective of the game is for the target child to listen/observe his peer’s answer. </a:t>
            </a:r>
            <a:endParaRPr lang="it-IT" dirty="0" smtClean="0"/>
          </a:p>
          <a:p>
            <a:r>
              <a:rPr lang="it-IT" dirty="0" smtClean="0"/>
              <a:t>If </a:t>
            </a:r>
            <a:r>
              <a:rPr lang="it-IT" dirty="0"/>
              <a:t>he responds correctly, their piece advances. </a:t>
            </a:r>
            <a:endParaRPr lang="it-IT" dirty="0" smtClean="0"/>
          </a:p>
          <a:p>
            <a:r>
              <a:rPr lang="it-IT" dirty="0" smtClean="0"/>
              <a:t>If </a:t>
            </a:r>
            <a:r>
              <a:rPr lang="it-IT" dirty="0"/>
              <a:t>not, the </a:t>
            </a:r>
            <a:r>
              <a:rPr lang="it-IT" dirty="0" smtClean="0"/>
              <a:t>adult’s </a:t>
            </a:r>
            <a:r>
              <a:rPr lang="it-IT" dirty="0"/>
              <a:t>piece moves. </a:t>
            </a:r>
            <a:endParaRPr lang="en-GB" dirty="0"/>
          </a:p>
        </p:txBody>
      </p:sp>
    </p:spTree>
    <p:extLst>
      <p:ext uri="{BB962C8B-B14F-4D97-AF65-F5344CB8AC3E}">
        <p14:creationId xmlns:p14="http://schemas.microsoft.com/office/powerpoint/2010/main" val="1884652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Therefore, the first things we need to focus one are the development of play skills, teaching a child to have fun when playing and teaching him to play independently for longer time intervals and to transition from one toy/game to another.</a:t>
            </a:r>
            <a:endParaRPr lang="en-US" dirty="0"/>
          </a:p>
        </p:txBody>
      </p:sp>
    </p:spTree>
    <p:extLst>
      <p:ext uri="{BB962C8B-B14F-4D97-AF65-F5344CB8AC3E}">
        <p14:creationId xmlns:p14="http://schemas.microsoft.com/office/powerpoint/2010/main" val="41307612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Observe and learn</a:t>
            </a:r>
          </a:p>
        </p:txBody>
      </p:sp>
      <p:sp>
        <p:nvSpPr>
          <p:cNvPr id="3" name="Content Placeholder 2"/>
          <p:cNvSpPr>
            <a:spLocks noGrp="1"/>
          </p:cNvSpPr>
          <p:nvPr>
            <p:ph idx="1"/>
          </p:nvPr>
        </p:nvSpPr>
        <p:spPr/>
        <p:txBody>
          <a:bodyPr/>
          <a:lstStyle/>
          <a:p>
            <a:endParaRPr lang="it-IT" dirty="0" smtClean="0"/>
          </a:p>
          <a:p>
            <a:r>
              <a:rPr lang="it-IT" dirty="0" smtClean="0"/>
              <a:t>None </a:t>
            </a:r>
            <a:r>
              <a:rPr lang="it-IT" dirty="0"/>
              <a:t>of the kids should know the answers to the  questions, because this activity shoud provide learning opportunities for the partner as well as for the target child. </a:t>
            </a:r>
            <a:endParaRPr lang="it-IT" dirty="0" smtClean="0"/>
          </a:p>
          <a:p>
            <a:endParaRPr lang="it-IT" dirty="0" smtClean="0"/>
          </a:p>
          <a:p>
            <a:r>
              <a:rPr lang="it-IT" dirty="0" smtClean="0"/>
              <a:t>Another </a:t>
            </a:r>
            <a:r>
              <a:rPr lang="it-IT" dirty="0"/>
              <a:t>option is to mix questions to which the peer knows the answers with questions to which he does not know the answer. </a:t>
            </a:r>
            <a:endParaRPr lang="en-GB" dirty="0"/>
          </a:p>
          <a:p>
            <a:endParaRPr lang="en-GB" dirty="0"/>
          </a:p>
        </p:txBody>
      </p:sp>
    </p:spTree>
    <p:extLst>
      <p:ext uri="{BB962C8B-B14F-4D97-AF65-F5344CB8AC3E}">
        <p14:creationId xmlns:p14="http://schemas.microsoft.com/office/powerpoint/2010/main" val="19602316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Bingo/lotto</a:t>
            </a:r>
            <a:endParaRPr lang="en-GB" dirty="0"/>
          </a:p>
        </p:txBody>
      </p:sp>
      <p:sp>
        <p:nvSpPr>
          <p:cNvPr id="3" name="Content Placeholder 2"/>
          <p:cNvSpPr>
            <a:spLocks noGrp="1"/>
          </p:cNvSpPr>
          <p:nvPr>
            <p:ph idx="1"/>
          </p:nvPr>
        </p:nvSpPr>
        <p:spPr/>
        <p:txBody>
          <a:bodyPr/>
          <a:lstStyle/>
          <a:p>
            <a:endParaRPr lang="it-IT" dirty="0" smtClean="0"/>
          </a:p>
          <a:p>
            <a:r>
              <a:rPr lang="it-IT" dirty="0" smtClean="0"/>
              <a:t>During </a:t>
            </a:r>
            <a:r>
              <a:rPr lang="it-IT" dirty="0"/>
              <a:t>bingo/lotto, one </a:t>
            </a:r>
            <a:r>
              <a:rPr lang="it-IT" dirty="0" smtClean="0"/>
              <a:t>child </a:t>
            </a:r>
            <a:r>
              <a:rPr lang="it-IT" dirty="0"/>
              <a:t>has a bagfull of bingo/lotto pieces and the other has a bingo/lotto board</a:t>
            </a:r>
            <a:r>
              <a:rPr lang="it-IT" dirty="0" smtClean="0"/>
              <a:t>.</a:t>
            </a:r>
          </a:p>
          <a:p>
            <a:endParaRPr lang="it-IT" dirty="0" smtClean="0"/>
          </a:p>
          <a:p>
            <a:r>
              <a:rPr lang="it-IT" dirty="0" smtClean="0"/>
              <a:t> </a:t>
            </a:r>
            <a:r>
              <a:rPr lang="it-IT" dirty="0"/>
              <a:t>The </a:t>
            </a:r>
            <a:r>
              <a:rPr lang="it-IT" dirty="0" smtClean="0"/>
              <a:t>child </a:t>
            </a:r>
            <a:r>
              <a:rPr lang="it-IT" dirty="0"/>
              <a:t>with the board is required to listen and to respond vocally with either “Yes, I have (the game piece)”, or “No, I don’t have (the game piece)”.</a:t>
            </a:r>
            <a:endParaRPr lang="en-GB" dirty="0"/>
          </a:p>
        </p:txBody>
      </p:sp>
    </p:spTree>
    <p:extLst>
      <p:ext uri="{BB962C8B-B14F-4D97-AF65-F5344CB8AC3E}">
        <p14:creationId xmlns:p14="http://schemas.microsoft.com/office/powerpoint/2010/main" val="4845359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Bingo/lotto</a:t>
            </a:r>
            <a:endParaRPr lang="en-GB" dirty="0"/>
          </a:p>
        </p:txBody>
      </p:sp>
      <p:sp>
        <p:nvSpPr>
          <p:cNvPr id="3" name="Content Placeholder 2"/>
          <p:cNvSpPr>
            <a:spLocks noGrp="1"/>
          </p:cNvSpPr>
          <p:nvPr>
            <p:ph idx="1"/>
          </p:nvPr>
        </p:nvSpPr>
        <p:spPr/>
        <p:txBody>
          <a:bodyPr>
            <a:normAutofit fontScale="92500" lnSpcReduction="20000"/>
          </a:bodyPr>
          <a:lstStyle/>
          <a:p>
            <a:endParaRPr lang="it-IT" dirty="0" smtClean="0"/>
          </a:p>
          <a:p>
            <a:r>
              <a:rPr lang="it-IT" dirty="0" smtClean="0"/>
              <a:t>If </a:t>
            </a:r>
            <a:r>
              <a:rPr lang="it-IT" dirty="0"/>
              <a:t>they do have the game piece, they place a bingo chip/lotto picture over the matching picture. </a:t>
            </a:r>
            <a:endParaRPr lang="it-IT" dirty="0" smtClean="0"/>
          </a:p>
          <a:p>
            <a:endParaRPr lang="it-IT" dirty="0" smtClean="0"/>
          </a:p>
          <a:p>
            <a:r>
              <a:rPr lang="it-IT" dirty="0" smtClean="0"/>
              <a:t>The kids </a:t>
            </a:r>
            <a:r>
              <a:rPr lang="it-IT" dirty="0"/>
              <a:t>rotate the roles of the speaker (in control of the bag of pieces) and the listener (playing the bingo game board) during the game</a:t>
            </a:r>
            <a:r>
              <a:rPr lang="it-IT" dirty="0" smtClean="0"/>
              <a:t>.</a:t>
            </a:r>
          </a:p>
          <a:p>
            <a:endParaRPr lang="it-IT" dirty="0" smtClean="0"/>
          </a:p>
          <a:p>
            <a:r>
              <a:rPr lang="it-IT" dirty="0" smtClean="0"/>
              <a:t> </a:t>
            </a:r>
            <a:r>
              <a:rPr lang="it-IT" dirty="0"/>
              <a:t>If the listener responds correctly (“yes” or “no”), the </a:t>
            </a:r>
            <a:r>
              <a:rPr lang="it-IT" dirty="0" smtClean="0"/>
              <a:t>child’s </a:t>
            </a:r>
            <a:r>
              <a:rPr lang="it-IT" dirty="0"/>
              <a:t>character moves up </a:t>
            </a:r>
            <a:r>
              <a:rPr lang="it-IT" dirty="0" smtClean="0"/>
              <a:t>the game </a:t>
            </a:r>
            <a:r>
              <a:rPr lang="it-IT" dirty="0"/>
              <a:t>board. </a:t>
            </a:r>
            <a:endParaRPr lang="it-IT" dirty="0" smtClean="0"/>
          </a:p>
          <a:p>
            <a:endParaRPr lang="it-IT" dirty="0" smtClean="0"/>
          </a:p>
          <a:p>
            <a:r>
              <a:rPr lang="it-IT" dirty="0" smtClean="0"/>
              <a:t>The </a:t>
            </a:r>
            <a:r>
              <a:rPr lang="it-IT" dirty="0"/>
              <a:t>team to reach the top of the game board first has acess to the </a:t>
            </a:r>
            <a:r>
              <a:rPr lang="it-IT" dirty="0" smtClean="0"/>
              <a:t>reinforcer (prize). </a:t>
            </a:r>
            <a:endParaRPr lang="en-GB" dirty="0"/>
          </a:p>
          <a:p>
            <a:endParaRPr lang="en-GB" dirty="0"/>
          </a:p>
        </p:txBody>
      </p:sp>
    </p:spTree>
    <p:extLst>
      <p:ext uri="{BB962C8B-B14F-4D97-AF65-F5344CB8AC3E}">
        <p14:creationId xmlns:p14="http://schemas.microsoft.com/office/powerpoint/2010/main" val="15645237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interaction in school/kindergarten</a:t>
            </a:r>
            <a:endParaRPr lang="en-GB" dirty="0"/>
          </a:p>
        </p:txBody>
      </p:sp>
      <p:sp>
        <p:nvSpPr>
          <p:cNvPr id="3" name="Content Placeholder 2"/>
          <p:cNvSpPr>
            <a:spLocks noGrp="1"/>
          </p:cNvSpPr>
          <p:nvPr>
            <p:ph idx="1"/>
          </p:nvPr>
        </p:nvSpPr>
        <p:spPr/>
        <p:txBody>
          <a:bodyPr/>
          <a:lstStyle/>
          <a:p>
            <a:endParaRPr lang="en-GB" dirty="0" smtClean="0"/>
          </a:p>
          <a:p>
            <a:r>
              <a:rPr lang="en-GB" dirty="0"/>
              <a:t>Most of the times, school is </a:t>
            </a:r>
            <a:r>
              <a:rPr lang="en-GB" dirty="0" smtClean="0"/>
              <a:t>seen </a:t>
            </a:r>
            <a:r>
              <a:rPr lang="en-GB" dirty="0"/>
              <a:t>as the ideal environment for social interaction and play</a:t>
            </a:r>
            <a:r>
              <a:rPr lang="en-GB" dirty="0" smtClean="0"/>
              <a:t>.</a:t>
            </a:r>
          </a:p>
          <a:p>
            <a:endParaRPr lang="en-GB" dirty="0" smtClean="0"/>
          </a:p>
          <a:p>
            <a:r>
              <a:rPr lang="en-GB" dirty="0" smtClean="0"/>
              <a:t> </a:t>
            </a:r>
            <a:r>
              <a:rPr lang="en-GB" dirty="0"/>
              <a:t>However, it can be quite difficult for a child that is missing social skills, to play and interact in an environment like this</a:t>
            </a:r>
            <a:r>
              <a:rPr lang="en-GB" dirty="0" smtClean="0"/>
              <a:t>.</a:t>
            </a:r>
          </a:p>
          <a:p>
            <a:endParaRPr lang="en-GB" dirty="0"/>
          </a:p>
          <a:p>
            <a:r>
              <a:rPr lang="en-GB" dirty="0"/>
              <a:t>Here are a couple of things that the shadow can do in order to ease social interaction and peer play</a:t>
            </a:r>
            <a:r>
              <a:rPr lang="el-GR" dirty="0"/>
              <a:t>:</a:t>
            </a:r>
            <a:endParaRPr lang="en-GB" dirty="0"/>
          </a:p>
          <a:p>
            <a:endParaRPr lang="en-GB" dirty="0"/>
          </a:p>
        </p:txBody>
      </p:sp>
    </p:spTree>
    <p:extLst>
      <p:ext uri="{BB962C8B-B14F-4D97-AF65-F5344CB8AC3E}">
        <p14:creationId xmlns:p14="http://schemas.microsoft.com/office/powerpoint/2010/main" val="1199012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School</a:t>
            </a:r>
            <a:endParaRPr lang="en-GB" dirty="0"/>
          </a:p>
        </p:txBody>
      </p:sp>
      <p:sp>
        <p:nvSpPr>
          <p:cNvPr id="3" name="Content Placeholder 2"/>
          <p:cNvSpPr>
            <a:spLocks noGrp="1"/>
          </p:cNvSpPr>
          <p:nvPr>
            <p:ph idx="1"/>
          </p:nvPr>
        </p:nvSpPr>
        <p:spPr/>
        <p:txBody>
          <a:bodyPr/>
          <a:lstStyle/>
          <a:p>
            <a:endParaRPr lang="en-GB" dirty="0" smtClean="0"/>
          </a:p>
          <a:p>
            <a:r>
              <a:rPr lang="en-GB" dirty="0" smtClean="0"/>
              <a:t>A) </a:t>
            </a:r>
            <a:r>
              <a:rPr lang="en-GB" b="1" dirty="0" smtClean="0"/>
              <a:t>Playing </a:t>
            </a:r>
            <a:r>
              <a:rPr lang="en-GB" b="1" dirty="0"/>
              <a:t>with a </a:t>
            </a:r>
            <a:r>
              <a:rPr lang="en-GB" b="1" dirty="0" smtClean="0"/>
              <a:t>peer</a:t>
            </a:r>
          </a:p>
          <a:p>
            <a:endParaRPr lang="en-GB" b="1" dirty="0"/>
          </a:p>
          <a:p>
            <a:r>
              <a:rPr lang="en-GB" dirty="0"/>
              <a:t>This type of activity </a:t>
            </a:r>
            <a:r>
              <a:rPr lang="en-GB" dirty="0" smtClean="0"/>
              <a:t>usually takes </a:t>
            </a:r>
            <a:r>
              <a:rPr lang="en-GB" dirty="0"/>
              <a:t>place outside the classroom (in a different room, where there are no other kids), in case the target child does not have the social skills necessary to play with more than one kid at the same time. </a:t>
            </a:r>
            <a:endParaRPr lang="en-GB" b="1" dirty="0"/>
          </a:p>
          <a:p>
            <a:endParaRPr lang="en-GB" dirty="0"/>
          </a:p>
        </p:txBody>
      </p:sp>
    </p:spTree>
    <p:extLst>
      <p:ext uri="{BB962C8B-B14F-4D97-AF65-F5344CB8AC3E}">
        <p14:creationId xmlns:p14="http://schemas.microsoft.com/office/powerpoint/2010/main" val="33930405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t>
            </a:r>
            <a:r>
              <a:rPr lang="en-GB" dirty="0" smtClean="0"/>
              <a:t>chool</a:t>
            </a:r>
            <a:endParaRPr lang="en-GB" dirty="0"/>
          </a:p>
        </p:txBody>
      </p:sp>
      <p:sp>
        <p:nvSpPr>
          <p:cNvPr id="3" name="Content Placeholder 2"/>
          <p:cNvSpPr>
            <a:spLocks noGrp="1"/>
          </p:cNvSpPr>
          <p:nvPr>
            <p:ph idx="1"/>
          </p:nvPr>
        </p:nvSpPr>
        <p:spPr/>
        <p:txBody>
          <a:bodyPr/>
          <a:lstStyle/>
          <a:p>
            <a:endParaRPr lang="en-GB" dirty="0" smtClean="0"/>
          </a:p>
          <a:p>
            <a:r>
              <a:rPr lang="en-GB" dirty="0"/>
              <a:t>The advantages are that the </a:t>
            </a:r>
            <a:r>
              <a:rPr lang="en-GB" dirty="0" smtClean="0"/>
              <a:t>adult </a:t>
            </a:r>
            <a:r>
              <a:rPr lang="en-GB" dirty="0"/>
              <a:t>can focus more on the target child, he avoids all the distraction and noise caused by all the other kids that want to take part in the game, and he can help the child interact with a peer that has similar interests (in the case in which the shadow selects the same play partner each time). </a:t>
            </a:r>
            <a:endParaRPr lang="en-GB" dirty="0" smtClean="0"/>
          </a:p>
          <a:p>
            <a:endParaRPr lang="en-GB" dirty="0" smtClean="0"/>
          </a:p>
          <a:p>
            <a:r>
              <a:rPr lang="en-GB" dirty="0" smtClean="0"/>
              <a:t> </a:t>
            </a:r>
            <a:r>
              <a:rPr lang="en-GB" dirty="0"/>
              <a:t>The first phase in this activity is pairing (associating the </a:t>
            </a:r>
            <a:r>
              <a:rPr lang="en-GB" dirty="0" smtClean="0"/>
              <a:t>play </a:t>
            </a:r>
            <a:r>
              <a:rPr lang="en-GB" dirty="0"/>
              <a:t>partner with fun activities, as described earlier)</a:t>
            </a:r>
            <a:r>
              <a:rPr lang="el-GR" dirty="0"/>
              <a:t>.</a:t>
            </a:r>
            <a:endParaRPr lang="en-GB" dirty="0"/>
          </a:p>
          <a:p>
            <a:endParaRPr lang="en-GB" dirty="0"/>
          </a:p>
        </p:txBody>
      </p:sp>
    </p:spTree>
    <p:extLst>
      <p:ext uri="{BB962C8B-B14F-4D97-AF65-F5344CB8AC3E}">
        <p14:creationId xmlns:p14="http://schemas.microsoft.com/office/powerpoint/2010/main" val="115556594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School</a:t>
            </a:r>
            <a:endParaRPr lang="en-GB" dirty="0"/>
          </a:p>
        </p:txBody>
      </p:sp>
      <p:sp>
        <p:nvSpPr>
          <p:cNvPr id="3" name="Content Placeholder 2"/>
          <p:cNvSpPr>
            <a:spLocks noGrp="1"/>
          </p:cNvSpPr>
          <p:nvPr>
            <p:ph idx="1"/>
          </p:nvPr>
        </p:nvSpPr>
        <p:spPr/>
        <p:txBody>
          <a:bodyPr/>
          <a:lstStyle/>
          <a:p>
            <a:endParaRPr lang="en-GB" dirty="0" smtClean="0"/>
          </a:p>
          <a:p>
            <a:pPr lvl="0"/>
            <a:r>
              <a:rPr lang="en-GB" b="1" dirty="0" smtClean="0"/>
              <a:t>B) Physical activities</a:t>
            </a:r>
          </a:p>
          <a:p>
            <a:pPr lvl="0"/>
            <a:endParaRPr lang="en-GB" b="1" dirty="0"/>
          </a:p>
          <a:p>
            <a:r>
              <a:rPr lang="en-GB" dirty="0"/>
              <a:t>These types of activities are simple games, without to many rules, games that involve movement (for example chasing someone). </a:t>
            </a:r>
            <a:endParaRPr lang="en-GB" dirty="0" smtClean="0"/>
          </a:p>
          <a:p>
            <a:endParaRPr lang="en-GB" dirty="0" smtClean="0"/>
          </a:p>
          <a:p>
            <a:r>
              <a:rPr lang="en-GB" dirty="0" smtClean="0"/>
              <a:t>These </a:t>
            </a:r>
            <a:r>
              <a:rPr lang="en-GB" dirty="0"/>
              <a:t>are among the first type of games that </a:t>
            </a:r>
            <a:r>
              <a:rPr lang="el-GR" dirty="0"/>
              <a:t>develop when a child starts to play with play partners that have the same age</a:t>
            </a:r>
            <a:r>
              <a:rPr lang="en-GB" dirty="0"/>
              <a:t>.</a:t>
            </a:r>
          </a:p>
        </p:txBody>
      </p:sp>
    </p:spTree>
    <p:extLst>
      <p:ext uri="{BB962C8B-B14F-4D97-AF65-F5344CB8AC3E}">
        <p14:creationId xmlns:p14="http://schemas.microsoft.com/office/powerpoint/2010/main" val="18807025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School</a:t>
            </a:r>
            <a:endParaRPr lang="en-GB" dirty="0"/>
          </a:p>
        </p:txBody>
      </p:sp>
      <p:sp>
        <p:nvSpPr>
          <p:cNvPr id="3" name="Content Placeholder 2"/>
          <p:cNvSpPr>
            <a:spLocks noGrp="1"/>
          </p:cNvSpPr>
          <p:nvPr>
            <p:ph idx="1"/>
          </p:nvPr>
        </p:nvSpPr>
        <p:spPr/>
        <p:txBody>
          <a:bodyPr/>
          <a:lstStyle/>
          <a:p>
            <a:endParaRPr lang="en-GB" dirty="0" smtClean="0"/>
          </a:p>
          <a:p>
            <a:pPr lvl="0"/>
            <a:r>
              <a:rPr lang="en-GB" b="1" dirty="0" smtClean="0"/>
              <a:t>C) </a:t>
            </a:r>
            <a:r>
              <a:rPr lang="el-GR" b="1" dirty="0" smtClean="0"/>
              <a:t>Board </a:t>
            </a:r>
            <a:r>
              <a:rPr lang="el-GR" b="1" dirty="0"/>
              <a:t>games</a:t>
            </a:r>
            <a:endParaRPr lang="en-GB" b="1" dirty="0"/>
          </a:p>
          <a:p>
            <a:r>
              <a:rPr lang="en-GB" dirty="0"/>
              <a:t>The advantage of these games is given by the fact that the rules are clear and don’t change during the game (they are predictable). </a:t>
            </a:r>
            <a:endParaRPr lang="en-GB" dirty="0" smtClean="0"/>
          </a:p>
          <a:p>
            <a:endParaRPr lang="en-GB" dirty="0" smtClean="0"/>
          </a:p>
          <a:p>
            <a:r>
              <a:rPr lang="en-GB" dirty="0" smtClean="0"/>
              <a:t>Children </a:t>
            </a:r>
            <a:r>
              <a:rPr lang="en-GB" dirty="0"/>
              <a:t>under the autism spectrum disorder often have difficulties when they have to improvise or play games that don’t have a clear set of rules. </a:t>
            </a:r>
          </a:p>
        </p:txBody>
      </p:sp>
    </p:spTree>
    <p:extLst>
      <p:ext uri="{BB962C8B-B14F-4D97-AF65-F5344CB8AC3E}">
        <p14:creationId xmlns:p14="http://schemas.microsoft.com/office/powerpoint/2010/main" val="251268825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School</a:t>
            </a:r>
            <a:endParaRPr lang="en-GB" dirty="0"/>
          </a:p>
        </p:txBody>
      </p:sp>
      <p:sp>
        <p:nvSpPr>
          <p:cNvPr id="3" name="Content Placeholder 2"/>
          <p:cNvSpPr>
            <a:spLocks noGrp="1"/>
          </p:cNvSpPr>
          <p:nvPr>
            <p:ph idx="1"/>
          </p:nvPr>
        </p:nvSpPr>
        <p:spPr/>
        <p:txBody>
          <a:bodyPr/>
          <a:lstStyle/>
          <a:p>
            <a:endParaRPr lang="en-GB" dirty="0" smtClean="0"/>
          </a:p>
          <a:p>
            <a:r>
              <a:rPr lang="en-GB" dirty="0"/>
              <a:t>It is important that, before trying a game in school, the child learns to play it at home. </a:t>
            </a:r>
            <a:endParaRPr lang="en-GB" dirty="0" smtClean="0"/>
          </a:p>
          <a:p>
            <a:endParaRPr lang="en-GB" dirty="0" smtClean="0"/>
          </a:p>
          <a:p>
            <a:r>
              <a:rPr lang="en-GB" dirty="0" smtClean="0"/>
              <a:t>This </a:t>
            </a:r>
            <a:r>
              <a:rPr lang="en-GB" dirty="0"/>
              <a:t>way, the only objectives in school will be related to social interaction, not to learning the rules of the game.</a:t>
            </a:r>
          </a:p>
          <a:p>
            <a:endParaRPr lang="en-GB" dirty="0"/>
          </a:p>
        </p:txBody>
      </p:sp>
    </p:spTree>
    <p:extLst>
      <p:ext uri="{BB962C8B-B14F-4D97-AF65-F5344CB8AC3E}">
        <p14:creationId xmlns:p14="http://schemas.microsoft.com/office/powerpoint/2010/main" val="131005797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School</a:t>
            </a:r>
            <a:endParaRPr lang="en-GB" dirty="0"/>
          </a:p>
        </p:txBody>
      </p:sp>
      <p:sp>
        <p:nvSpPr>
          <p:cNvPr id="3" name="Content Placeholder 2"/>
          <p:cNvSpPr>
            <a:spLocks noGrp="1"/>
          </p:cNvSpPr>
          <p:nvPr>
            <p:ph idx="1"/>
          </p:nvPr>
        </p:nvSpPr>
        <p:spPr/>
        <p:txBody>
          <a:bodyPr/>
          <a:lstStyle/>
          <a:p>
            <a:pPr lvl="0"/>
            <a:endParaRPr lang="en-GB" b="1" dirty="0" smtClean="0"/>
          </a:p>
          <a:p>
            <a:pPr lvl="0"/>
            <a:r>
              <a:rPr lang="en-GB" b="1" dirty="0" smtClean="0"/>
              <a:t>D) Playdates </a:t>
            </a:r>
            <a:r>
              <a:rPr lang="en-GB" b="1" dirty="0"/>
              <a:t>(organized at home</a:t>
            </a:r>
            <a:r>
              <a:rPr lang="en-GB" b="1" dirty="0" smtClean="0"/>
              <a:t>)</a:t>
            </a:r>
          </a:p>
          <a:p>
            <a:pPr lvl="0"/>
            <a:endParaRPr lang="en-GB" dirty="0"/>
          </a:p>
          <a:p>
            <a:r>
              <a:rPr lang="en-GB" dirty="0"/>
              <a:t>These playdates have the role of facilitating making a friend, and of maintaining that friendship. </a:t>
            </a:r>
            <a:endParaRPr lang="en-GB" dirty="0" smtClean="0"/>
          </a:p>
          <a:p>
            <a:endParaRPr lang="en-GB" dirty="0" smtClean="0"/>
          </a:p>
          <a:p>
            <a:r>
              <a:rPr lang="en-GB" dirty="0" smtClean="0"/>
              <a:t>In </a:t>
            </a:r>
            <a:r>
              <a:rPr lang="en-GB" dirty="0"/>
              <a:t>schools, there are a lot of structured activities and rules that need to be respected</a:t>
            </a:r>
            <a:r>
              <a:rPr lang="en-GB"/>
              <a:t>. </a:t>
            </a:r>
            <a:endParaRPr lang="en-GB" dirty="0"/>
          </a:p>
          <a:p>
            <a:endParaRPr lang="en-GB" dirty="0"/>
          </a:p>
        </p:txBody>
      </p:sp>
    </p:spTree>
    <p:extLst>
      <p:ext uri="{BB962C8B-B14F-4D97-AF65-F5344CB8AC3E}">
        <p14:creationId xmlns:p14="http://schemas.microsoft.com/office/powerpoint/2010/main" val="4236952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Conditioning procedure</a:t>
            </a:r>
            <a:endParaRPr lang="en-GB" dirty="0"/>
          </a:p>
        </p:txBody>
      </p:sp>
      <p:sp>
        <p:nvSpPr>
          <p:cNvPr id="3" name="Content Placeholder 2"/>
          <p:cNvSpPr>
            <a:spLocks noGrp="1"/>
          </p:cNvSpPr>
          <p:nvPr>
            <p:ph idx="1"/>
          </p:nvPr>
        </p:nvSpPr>
        <p:spPr/>
        <p:txBody>
          <a:bodyPr/>
          <a:lstStyle/>
          <a:p>
            <a:endParaRPr lang="it-IT" dirty="0" smtClean="0"/>
          </a:p>
          <a:p>
            <a:endParaRPr lang="it-IT" dirty="0" smtClean="0"/>
          </a:p>
          <a:p>
            <a:r>
              <a:rPr lang="it-IT" dirty="0" smtClean="0"/>
              <a:t>ABA can be used efficiently to teach various skills, including play skills. </a:t>
            </a:r>
          </a:p>
          <a:p>
            <a:r>
              <a:rPr lang="it-IT" dirty="0" smtClean="0"/>
              <a:t>However, it’s one thing to teach a child to play and another thing to teach a child to enjoy playing! </a:t>
            </a:r>
            <a:endParaRPr lang="en-GB" dirty="0"/>
          </a:p>
        </p:txBody>
      </p:sp>
    </p:spTree>
    <p:extLst>
      <p:ext uri="{BB962C8B-B14F-4D97-AF65-F5344CB8AC3E}">
        <p14:creationId xmlns:p14="http://schemas.microsoft.com/office/powerpoint/2010/main" val="172356279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School</a:t>
            </a:r>
            <a:endParaRPr lang="en-GB" dirty="0"/>
          </a:p>
        </p:txBody>
      </p:sp>
      <p:sp>
        <p:nvSpPr>
          <p:cNvPr id="3" name="Content Placeholder 2"/>
          <p:cNvSpPr>
            <a:spLocks noGrp="1"/>
          </p:cNvSpPr>
          <p:nvPr>
            <p:ph idx="1"/>
          </p:nvPr>
        </p:nvSpPr>
        <p:spPr/>
        <p:txBody>
          <a:bodyPr/>
          <a:lstStyle/>
          <a:p>
            <a:endParaRPr lang="en-GB" dirty="0" smtClean="0"/>
          </a:p>
          <a:p>
            <a:r>
              <a:rPr lang="en-GB" dirty="0" smtClean="0"/>
              <a:t>For </a:t>
            </a:r>
            <a:r>
              <a:rPr lang="en-GB" dirty="0"/>
              <a:t>example, even if we can take the target child and one peers in a different classroom once per day, it will be difficult to do that several times per day (to create enough learning opportunities), because a lot of teaching activities happen in the classroom</a:t>
            </a:r>
            <a:r>
              <a:rPr lang="el-GR" dirty="0"/>
              <a:t>. </a:t>
            </a:r>
            <a:endParaRPr lang="en-GB" dirty="0" smtClean="0"/>
          </a:p>
          <a:p>
            <a:endParaRPr lang="en-GB" dirty="0" smtClean="0"/>
          </a:p>
          <a:p>
            <a:r>
              <a:rPr lang="en-GB" dirty="0" smtClean="0"/>
              <a:t>Therefore</a:t>
            </a:r>
            <a:r>
              <a:rPr lang="en-GB" dirty="0"/>
              <a:t>, playdates organized at home (with a peer from the classroom), are a very efficient</a:t>
            </a:r>
          </a:p>
        </p:txBody>
      </p:sp>
    </p:spTree>
    <p:extLst>
      <p:ext uri="{BB962C8B-B14F-4D97-AF65-F5344CB8AC3E}">
        <p14:creationId xmlns:p14="http://schemas.microsoft.com/office/powerpoint/2010/main" val="171935935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Initially, the playdates can be short in duration, and contain activities that are easy and preferred by the child (pairing with reinforcement).</a:t>
            </a:r>
          </a:p>
          <a:p>
            <a:r>
              <a:rPr lang="en-US" dirty="0" smtClean="0"/>
              <a:t>Gradually, we can start making a list with the activities that will be done during the play date do and the children can start talking turns in selecting the games they will play (a visual schedule can be used and reinforcement can be offered if they play the games suggested by their peers).</a:t>
            </a:r>
          </a:p>
          <a:p>
            <a:r>
              <a:rPr lang="en-US" dirty="0"/>
              <a:t> </a:t>
            </a:r>
            <a:r>
              <a:rPr lang="en-US" dirty="0" smtClean="0"/>
              <a:t> The adult will fade his presence and his involvement during the play date (ideally, he should not be an active player).</a:t>
            </a:r>
          </a:p>
          <a:p>
            <a:r>
              <a:rPr lang="en-US" dirty="0" smtClean="0"/>
              <a:t>The length of the playdate can be gradually increased, as the child starts to </a:t>
            </a:r>
            <a:r>
              <a:rPr lang="en-US" smtClean="0"/>
              <a:t>have success</a:t>
            </a:r>
            <a:r>
              <a:rPr lang="en-US" dirty="0" smtClean="0"/>
              <a:t>.</a:t>
            </a:r>
            <a:endParaRPr lang="en-US" dirty="0"/>
          </a:p>
        </p:txBody>
      </p:sp>
    </p:spTree>
    <p:extLst>
      <p:ext uri="{BB962C8B-B14F-4D97-AF65-F5344CB8AC3E}">
        <p14:creationId xmlns:p14="http://schemas.microsoft.com/office/powerpoint/2010/main" val="97722927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School</a:t>
            </a:r>
            <a:endParaRPr lang="en-GB" dirty="0"/>
          </a:p>
        </p:txBody>
      </p:sp>
      <p:sp>
        <p:nvSpPr>
          <p:cNvPr id="3" name="Content Placeholder 2"/>
          <p:cNvSpPr>
            <a:spLocks noGrp="1"/>
          </p:cNvSpPr>
          <p:nvPr>
            <p:ph idx="1"/>
          </p:nvPr>
        </p:nvSpPr>
        <p:spPr/>
        <p:txBody>
          <a:bodyPr/>
          <a:lstStyle/>
          <a:p>
            <a:endParaRPr lang="en-GB" dirty="0" smtClean="0"/>
          </a:p>
          <a:p>
            <a:r>
              <a:rPr lang="en-GB" dirty="0" smtClean="0"/>
              <a:t>All </a:t>
            </a:r>
            <a:r>
              <a:rPr lang="en-GB" dirty="0"/>
              <a:t>the activities described in </a:t>
            </a:r>
            <a:r>
              <a:rPr lang="en-GB"/>
              <a:t>this </a:t>
            </a:r>
            <a:r>
              <a:rPr lang="en-GB" smtClean="0"/>
              <a:t>presentation </a:t>
            </a:r>
            <a:r>
              <a:rPr lang="en-GB" dirty="0"/>
              <a:t>represent the first steps toward social interaction. </a:t>
            </a:r>
            <a:endParaRPr lang="en-GB" dirty="0" smtClean="0"/>
          </a:p>
          <a:p>
            <a:endParaRPr lang="en-GB" dirty="0" smtClean="0"/>
          </a:p>
          <a:p>
            <a:r>
              <a:rPr lang="en-GB" dirty="0" smtClean="0"/>
              <a:t>A </a:t>
            </a:r>
            <a:r>
              <a:rPr lang="en-GB" dirty="0"/>
              <a:t>child that has fun while playing with his peers will be more motivated to learn other rules that help initiate and maintain social interaction. </a:t>
            </a:r>
          </a:p>
          <a:p>
            <a:endParaRPr lang="en-GB" dirty="0"/>
          </a:p>
        </p:txBody>
      </p:sp>
    </p:spTree>
    <p:extLst>
      <p:ext uri="{BB962C8B-B14F-4D97-AF65-F5344CB8AC3E}">
        <p14:creationId xmlns:p14="http://schemas.microsoft.com/office/powerpoint/2010/main" val="3753393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it-IT" dirty="0" smtClean="0"/>
          </a:p>
          <a:p>
            <a:r>
              <a:rPr lang="it-IT" dirty="0" smtClean="0"/>
              <a:t>This is the reason why, in most situations, altough the kids have learned how to use a toy in a functional way, or how to do a certain play activity, they don’t initiate them in their free time. </a:t>
            </a:r>
            <a:endParaRPr lang="en-GB" dirty="0"/>
          </a:p>
          <a:p>
            <a:endParaRPr lang="en-GB" dirty="0"/>
          </a:p>
        </p:txBody>
      </p:sp>
    </p:spTree>
    <p:extLst>
      <p:ext uri="{BB962C8B-B14F-4D97-AF65-F5344CB8AC3E}">
        <p14:creationId xmlns:p14="http://schemas.microsoft.com/office/powerpoint/2010/main" val="3666158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it-IT" dirty="0" smtClean="0"/>
          </a:p>
          <a:p>
            <a:r>
              <a:rPr lang="it-IT" dirty="0" smtClean="0"/>
              <a:t>Next, I will describe a simple method that we can use in order to transform a toy from a neutral stimulus, into a preferred one. </a:t>
            </a:r>
          </a:p>
          <a:p>
            <a:endParaRPr lang="it-IT" dirty="0"/>
          </a:p>
          <a:p>
            <a:r>
              <a:rPr lang="it-IT" dirty="0" smtClean="0"/>
              <a:t>Only then we can say that play is a trully functional skill and that we have improved the quality of life for that particular child. </a:t>
            </a:r>
            <a:endParaRPr lang="en-GB" dirty="0"/>
          </a:p>
        </p:txBody>
      </p:sp>
    </p:spTree>
    <p:extLst>
      <p:ext uri="{BB962C8B-B14F-4D97-AF65-F5344CB8AC3E}">
        <p14:creationId xmlns:p14="http://schemas.microsoft.com/office/powerpoint/2010/main" val="22938479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it-IT" dirty="0" smtClean="0"/>
          </a:p>
          <a:p>
            <a:r>
              <a:rPr lang="it-IT" dirty="0" smtClean="0"/>
              <a:t>This is a conditioning procedure, which involves associating a neutral stimulus (in this case, a toy, a game or an </a:t>
            </a:r>
            <a:r>
              <a:rPr lang="en-US" dirty="0" smtClean="0"/>
              <a:t>activity</a:t>
            </a:r>
            <a:r>
              <a:rPr lang="it-IT" dirty="0" smtClean="0"/>
              <a:t>) with preferred stimuli. </a:t>
            </a:r>
          </a:p>
          <a:p>
            <a:endParaRPr lang="it-IT" dirty="0"/>
          </a:p>
          <a:p>
            <a:r>
              <a:rPr lang="it-IT" dirty="0" smtClean="0"/>
              <a:t>This way, the neutral stimulus will «borrow» the properties of the preferred stimulus, thus becoming more reinforcing.</a:t>
            </a:r>
            <a:endParaRPr lang="en-GB" dirty="0"/>
          </a:p>
        </p:txBody>
      </p:sp>
    </p:spTree>
    <p:extLst>
      <p:ext uri="{BB962C8B-B14F-4D97-AF65-F5344CB8AC3E}">
        <p14:creationId xmlns:p14="http://schemas.microsoft.com/office/powerpoint/2010/main" val="2583684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it-IT" dirty="0" smtClean="0"/>
          </a:p>
          <a:p>
            <a:r>
              <a:rPr lang="it-IT" dirty="0" smtClean="0"/>
              <a:t>After the child starts to engage spontaneously in those activities and we see that he is enjoying them, we will decrease the frequency and quantity of  reinforcement (preferred stimulus).</a:t>
            </a:r>
          </a:p>
          <a:p>
            <a:endParaRPr lang="it-IT" dirty="0"/>
          </a:p>
          <a:p>
            <a:r>
              <a:rPr lang="it-IT" dirty="0" smtClean="0"/>
              <a:t>The final target is to completely withdraw the preferred stimulus, the activity/toy being motivating enough.  </a:t>
            </a:r>
            <a:endParaRPr lang="en-GB" dirty="0"/>
          </a:p>
        </p:txBody>
      </p:sp>
    </p:spTree>
    <p:extLst>
      <p:ext uri="{BB962C8B-B14F-4D97-AF65-F5344CB8AC3E}">
        <p14:creationId xmlns:p14="http://schemas.microsoft.com/office/powerpoint/2010/main" val="523851563"/>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394</TotalTime>
  <Words>3048</Words>
  <Application>Microsoft Office PowerPoint</Application>
  <PresentationFormat>Widescreen</PresentationFormat>
  <Paragraphs>242</Paragraphs>
  <Slides>52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Century Gothic</vt:lpstr>
      <vt:lpstr>Wingdings 3</vt:lpstr>
      <vt:lpstr>Wisp</vt:lpstr>
      <vt:lpstr>Teaching you child how to enjoy playing (by himself and with a peer)  Alexandra Comarniceanu, BCBA</vt:lpstr>
      <vt:lpstr>PowerPoint Presentation</vt:lpstr>
      <vt:lpstr>PowerPoint Presentation</vt:lpstr>
      <vt:lpstr>PowerPoint Presentation</vt:lpstr>
      <vt:lpstr>Conditioning procedure</vt:lpstr>
      <vt:lpstr>PowerPoint Presentation</vt:lpstr>
      <vt:lpstr>PowerPoint Presentation</vt:lpstr>
      <vt:lpstr>PowerPoint Presentation</vt:lpstr>
      <vt:lpstr>PowerPoint Presentation</vt:lpstr>
      <vt:lpstr>PowerPoint Presentation</vt:lpstr>
      <vt:lpstr>Procedure </vt:lpstr>
      <vt:lpstr>Procedure</vt:lpstr>
      <vt:lpstr>Procedure </vt:lpstr>
      <vt:lpstr>PowerPoint Presentation</vt:lpstr>
      <vt:lpstr>PowerPoint Presentation</vt:lpstr>
      <vt:lpstr>Independent play</vt:lpstr>
      <vt:lpstr>PowerPoint Presentation</vt:lpstr>
      <vt:lpstr>PowerPoint Presentation</vt:lpstr>
      <vt:lpstr>PowerPoint Presentation</vt:lpstr>
      <vt:lpstr>Play dates</vt:lpstr>
      <vt:lpstr>Fun and interesting activities</vt:lpstr>
      <vt:lpstr>Fun and interesting activities</vt:lpstr>
      <vt:lpstr>Fun and interesting activities</vt:lpstr>
      <vt:lpstr>Fun and interesting activities</vt:lpstr>
      <vt:lpstr>Fun and interesting activities</vt:lpstr>
      <vt:lpstr>Fun and interesting activities</vt:lpstr>
      <vt:lpstr>The listener and speaker repertoires</vt:lpstr>
      <vt:lpstr>The listener and speaker repertoires</vt:lpstr>
      <vt:lpstr>The listener and speaker repertoires</vt:lpstr>
      <vt:lpstr>The listener and speaker repertoires</vt:lpstr>
      <vt:lpstr>The listener and speaker repertoires</vt:lpstr>
      <vt:lpstr>General board description and set-up</vt:lpstr>
      <vt:lpstr>General board description and set-up</vt:lpstr>
      <vt:lpstr>General board description and set-up</vt:lpstr>
      <vt:lpstr>I spy</vt:lpstr>
      <vt:lpstr>I spy</vt:lpstr>
      <vt:lpstr>Observe and learn</vt:lpstr>
      <vt:lpstr>Observe and learn</vt:lpstr>
      <vt:lpstr>Observe and learn</vt:lpstr>
      <vt:lpstr>Observe and learn</vt:lpstr>
      <vt:lpstr>Bingo/lotto</vt:lpstr>
      <vt:lpstr>Bingo/lotto</vt:lpstr>
      <vt:lpstr>Social interaction in school/kindergarten</vt:lpstr>
      <vt:lpstr>School</vt:lpstr>
      <vt:lpstr>School</vt:lpstr>
      <vt:lpstr>School</vt:lpstr>
      <vt:lpstr>School</vt:lpstr>
      <vt:lpstr>School</vt:lpstr>
      <vt:lpstr>School</vt:lpstr>
      <vt:lpstr>School</vt:lpstr>
      <vt:lpstr>PowerPoint Presentation</vt:lpstr>
      <vt:lpstr>School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interventions to encourage social interaction  Alexandra Comarniceanu, BCBA</dc:title>
  <dc:creator>Alexandra Comarniceanu</dc:creator>
  <cp:lastModifiedBy>Microsoft account</cp:lastModifiedBy>
  <cp:revision>86</cp:revision>
  <dcterms:created xsi:type="dcterms:W3CDTF">2019-06-12T06:08:00Z</dcterms:created>
  <dcterms:modified xsi:type="dcterms:W3CDTF">2023-10-06T06:48:05Z</dcterms:modified>
</cp:coreProperties>
</file>