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1"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43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1940915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135247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17326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893450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59021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2037574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3179211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3428922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98795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045FD-B159-498A-B559-102E4662B584}"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213206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1045FD-B159-498A-B559-102E4662B584}"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1298456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1045FD-B159-498A-B559-102E4662B584}" type="datetimeFigureOut">
              <a:rPr lang="en-US" smtClean="0"/>
              <a:t>10/5/2023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3488100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1045FD-B159-498A-B559-102E4662B584}" type="datetimeFigureOut">
              <a:rPr lang="en-US" smtClean="0"/>
              <a:t>10/5/2023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44421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1045FD-B159-498A-B559-102E4662B584}" type="datetimeFigureOut">
              <a:rPr lang="en-US" smtClean="0"/>
              <a:t>10/5/2023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2086865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1045FD-B159-498A-B559-102E4662B584}"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1989405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1045FD-B159-498A-B559-102E4662B584}"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4B34D-E263-4A01-8DBB-FE2FFCAA74E0}" type="slidenum">
              <a:rPr lang="en-US" smtClean="0"/>
              <a:t>‹#›</a:t>
            </a:fld>
            <a:endParaRPr lang="en-US"/>
          </a:p>
        </p:txBody>
      </p:sp>
    </p:spTree>
    <p:extLst>
      <p:ext uri="{BB962C8B-B14F-4D97-AF65-F5344CB8AC3E}">
        <p14:creationId xmlns:p14="http://schemas.microsoft.com/office/powerpoint/2010/main" val="4288351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1045FD-B159-498A-B559-102E4662B584}" type="datetimeFigureOut">
              <a:rPr lang="en-US" smtClean="0"/>
              <a:t>10/5/2023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654B34D-E263-4A01-8DBB-FE2FFCAA74E0}" type="slidenum">
              <a:rPr lang="en-US" smtClean="0"/>
              <a:t>‹#›</a:t>
            </a:fld>
            <a:endParaRPr lang="en-US"/>
          </a:p>
        </p:txBody>
      </p:sp>
    </p:spTree>
    <p:extLst>
      <p:ext uri="{BB962C8B-B14F-4D97-AF65-F5344CB8AC3E}">
        <p14:creationId xmlns:p14="http://schemas.microsoft.com/office/powerpoint/2010/main" val="4058865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Dealing with fear</a:t>
            </a:r>
            <a:endParaRPr lang="en-US" dirty="0"/>
          </a:p>
        </p:txBody>
      </p:sp>
      <p:sp>
        <p:nvSpPr>
          <p:cNvPr id="3" name="Subtitle 2"/>
          <p:cNvSpPr>
            <a:spLocks noGrp="1"/>
          </p:cNvSpPr>
          <p:nvPr>
            <p:ph type="subTitle" idx="1"/>
          </p:nvPr>
        </p:nvSpPr>
        <p:spPr/>
        <p:txBody>
          <a:bodyPr/>
          <a:lstStyle/>
          <a:p>
            <a:r>
              <a:rPr lang="en-US" dirty="0" smtClean="0"/>
              <a:t>Comarniceanu Alexandra, BCBA</a:t>
            </a:r>
          </a:p>
          <a:p>
            <a:endParaRPr lang="en-US" dirty="0"/>
          </a:p>
          <a:p>
            <a:endParaRPr lang="en-US" dirty="0"/>
          </a:p>
        </p:txBody>
      </p:sp>
    </p:spTree>
    <p:extLst>
      <p:ext uri="{BB962C8B-B14F-4D97-AF65-F5344CB8AC3E}">
        <p14:creationId xmlns:p14="http://schemas.microsoft.com/office/powerpoint/2010/main" val="3926987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dirty="0" smtClean="0"/>
              <a:t>D</a:t>
            </a:r>
            <a:r>
              <a:rPr lang="en-US" dirty="0"/>
              <a:t>) Relaxation training - a strategy that focuses on relaxed postures;</a:t>
            </a:r>
          </a:p>
          <a:p>
            <a:r>
              <a:rPr lang="en-US" dirty="0"/>
              <a:t>The person is taught to relax every muscle group in the body, taking various relaxed postures.</a:t>
            </a:r>
          </a:p>
          <a:p>
            <a:r>
              <a:rPr lang="en-US" dirty="0"/>
              <a:t>It is similar to progressive muscle relaxation, except that it does not tense and relax each muscle group.</a:t>
            </a:r>
          </a:p>
        </p:txBody>
      </p:sp>
    </p:spTree>
    <p:extLst>
      <p:ext uri="{BB962C8B-B14F-4D97-AF65-F5344CB8AC3E}">
        <p14:creationId xmlns:p14="http://schemas.microsoft.com/office/powerpoint/2010/main" val="1553478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The </a:t>
            </a:r>
            <a:r>
              <a:rPr lang="en-US" dirty="0"/>
              <a:t>person lies on a folding chair (like a chaise longue) and the therapist shows them how to place each part of their body in the correct position.</a:t>
            </a:r>
          </a:p>
          <a:p>
            <a:r>
              <a:rPr lang="en-US" dirty="0" err="1"/>
              <a:t>Poppen</a:t>
            </a:r>
            <a:r>
              <a:rPr lang="en-US" dirty="0"/>
              <a:t>, R. (1988). </a:t>
            </a:r>
            <a:r>
              <a:rPr lang="en-US" i="1" dirty="0"/>
              <a:t>Behavioral relaxation training and assessment.</a:t>
            </a:r>
            <a:r>
              <a:rPr lang="en-US" dirty="0"/>
              <a:t> New York: </a:t>
            </a:r>
            <a:r>
              <a:rPr lang="en-US" dirty="0" err="1"/>
              <a:t>Pergamon</a:t>
            </a:r>
            <a:r>
              <a:rPr lang="en-US" dirty="0"/>
              <a:t>.</a:t>
            </a:r>
          </a:p>
          <a:p>
            <a:endParaRPr lang="en-US" b="1" dirty="0"/>
          </a:p>
        </p:txBody>
      </p:sp>
    </p:spTree>
    <p:extLst>
      <p:ext uri="{BB962C8B-B14F-4D97-AF65-F5344CB8AC3E}">
        <p14:creationId xmlns:p14="http://schemas.microsoft.com/office/powerpoint/2010/main" val="990684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All </a:t>
            </a:r>
            <a:r>
              <a:rPr lang="en-US" dirty="0"/>
              <a:t>these relaxation exercises aim at muscle tension, adequate breathing and concentration.</a:t>
            </a:r>
          </a:p>
        </p:txBody>
      </p:sp>
    </p:spTree>
    <p:extLst>
      <p:ext uri="{BB962C8B-B14F-4D97-AF65-F5344CB8AC3E}">
        <p14:creationId xmlns:p14="http://schemas.microsoft.com/office/powerpoint/2010/main" val="1291458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pPr marL="0" indent="0">
              <a:buNone/>
            </a:pPr>
            <a:r>
              <a:rPr lang="en-US" dirty="0" smtClean="0"/>
              <a:t>     Desensitization</a:t>
            </a:r>
            <a:endParaRPr lang="en-US" dirty="0"/>
          </a:p>
          <a:p>
            <a:r>
              <a:rPr lang="en-US" dirty="0"/>
              <a:t>Another procedure that can be used in this situation </a:t>
            </a:r>
            <a:r>
              <a:rPr lang="en-US" dirty="0" smtClean="0"/>
              <a:t>involves the </a:t>
            </a:r>
            <a:r>
              <a:rPr lang="en-US" dirty="0"/>
              <a:t>person </a:t>
            </a:r>
            <a:r>
              <a:rPr lang="en-US" dirty="0" smtClean="0"/>
              <a:t>approaching gradually </a:t>
            </a:r>
            <a:r>
              <a:rPr lang="en-US" dirty="0"/>
              <a:t>(or is </a:t>
            </a:r>
            <a:r>
              <a:rPr lang="en-US" dirty="0" smtClean="0"/>
              <a:t>being gradually </a:t>
            </a:r>
            <a:r>
              <a:rPr lang="en-US" dirty="0"/>
              <a:t>exposed to) the stimulus that causes him fear.</a:t>
            </a:r>
          </a:p>
          <a:p>
            <a:r>
              <a:rPr lang="en-US" dirty="0"/>
              <a:t>The duration of the exposure is variable and depends on the behaviors emitted by the person.</a:t>
            </a:r>
          </a:p>
          <a:p>
            <a:endParaRPr lang="en-US" b="1" dirty="0"/>
          </a:p>
        </p:txBody>
      </p:sp>
    </p:spTree>
    <p:extLst>
      <p:ext uri="{BB962C8B-B14F-4D97-AF65-F5344CB8AC3E}">
        <p14:creationId xmlns:p14="http://schemas.microsoft.com/office/powerpoint/2010/main" val="2400337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After </a:t>
            </a:r>
            <a:r>
              <a:rPr lang="en-US" dirty="0"/>
              <a:t>observing how the </a:t>
            </a:r>
            <a:r>
              <a:rPr lang="en-US" dirty="0" smtClean="0"/>
              <a:t>individual </a:t>
            </a:r>
            <a:r>
              <a:rPr lang="en-US" dirty="0"/>
              <a:t>reacts when he comes into contact with the stimulus that causes him fear, we can establish a </a:t>
            </a:r>
            <a:r>
              <a:rPr lang="en-US" dirty="0" smtClean="0"/>
              <a:t>hierarchy.</a:t>
            </a:r>
            <a:endParaRPr lang="en-US" dirty="0"/>
          </a:p>
          <a:p>
            <a:endParaRPr lang="en-US" dirty="0"/>
          </a:p>
          <a:p>
            <a:r>
              <a:rPr lang="en-US" dirty="0"/>
              <a:t>We will start with the situations that cause the least intense reaction and gradually, as the person emits appropriate behaviors, we will move towards the top of the hierarchy, towards the situations that cause intense </a:t>
            </a:r>
            <a:r>
              <a:rPr lang="en-US" dirty="0" smtClean="0"/>
              <a:t>reactions.</a:t>
            </a:r>
            <a:endParaRPr lang="en-US" dirty="0"/>
          </a:p>
          <a:p>
            <a:endParaRPr lang="en-US" dirty="0"/>
          </a:p>
        </p:txBody>
      </p:sp>
    </p:spTree>
    <p:extLst>
      <p:ext uri="{BB962C8B-B14F-4D97-AF65-F5344CB8AC3E}">
        <p14:creationId xmlns:p14="http://schemas.microsoft.com/office/powerpoint/2010/main" val="1784127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We </a:t>
            </a:r>
            <a:r>
              <a:rPr lang="en-US" dirty="0"/>
              <a:t>can start with a very short period of </a:t>
            </a:r>
            <a:r>
              <a:rPr lang="en-US" dirty="0" smtClean="0"/>
              <a:t>time </a:t>
            </a:r>
            <a:r>
              <a:rPr lang="en-US" dirty="0"/>
              <a:t>which we will gradually increase, as the person is successful.</a:t>
            </a:r>
          </a:p>
        </p:txBody>
      </p:sp>
    </p:spTree>
    <p:extLst>
      <p:ext uri="{BB962C8B-B14F-4D97-AF65-F5344CB8AC3E}">
        <p14:creationId xmlns:p14="http://schemas.microsoft.com/office/powerpoint/2010/main" val="3472858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dirty="0" smtClean="0"/>
              <a:t>Example</a:t>
            </a:r>
            <a:r>
              <a:rPr lang="en-US" dirty="0"/>
              <a:t>: a child who is afraid of the vacuum cleaner and the noise it makes.</a:t>
            </a:r>
          </a:p>
          <a:p>
            <a:pPr marL="0" indent="0">
              <a:buNone/>
            </a:pPr>
            <a:r>
              <a:rPr lang="en-US" dirty="0" smtClean="0"/>
              <a:t>      The </a:t>
            </a:r>
            <a:r>
              <a:rPr lang="en-US" dirty="0"/>
              <a:t>hierarchy could look like this:</a:t>
            </a:r>
          </a:p>
          <a:p>
            <a:r>
              <a:rPr lang="en-US" dirty="0"/>
              <a:t>1. An audio recording with a vacuum cleaner (the volume is low, so that the </a:t>
            </a:r>
            <a:r>
              <a:rPr lang="en-US" dirty="0" smtClean="0"/>
              <a:t>child </a:t>
            </a:r>
            <a:r>
              <a:rPr lang="en-US" dirty="0"/>
              <a:t>does not emit </a:t>
            </a:r>
            <a:r>
              <a:rPr lang="en-US" dirty="0" smtClean="0"/>
              <a:t>fear </a:t>
            </a:r>
            <a:r>
              <a:rPr lang="en-US" dirty="0"/>
              <a:t>behaviors).</a:t>
            </a:r>
          </a:p>
          <a:p>
            <a:r>
              <a:rPr lang="en-US" dirty="0"/>
              <a:t>2. An audio recording with a vacuum cleaner (the volume is higher)</a:t>
            </a:r>
          </a:p>
          <a:p>
            <a:r>
              <a:rPr lang="en-US" dirty="0"/>
              <a:t>3. An audio recording with a vacuum cleaner (the volume is normal)</a:t>
            </a:r>
          </a:p>
          <a:p>
            <a:r>
              <a:rPr lang="en-US" dirty="0"/>
              <a:t>4. A video recording with a vacuum cleaner (the volume is normal)</a:t>
            </a:r>
          </a:p>
        </p:txBody>
      </p:sp>
    </p:spTree>
    <p:extLst>
      <p:ext uri="{BB962C8B-B14F-4D97-AF65-F5344CB8AC3E}">
        <p14:creationId xmlns:p14="http://schemas.microsoft.com/office/powerpoint/2010/main" val="203123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5. A real vacuum cleaner that the child initially sees, but is then switched on in </a:t>
            </a:r>
            <a:r>
              <a:rPr lang="en-US" dirty="0" smtClean="0"/>
              <a:t>a different </a:t>
            </a:r>
            <a:r>
              <a:rPr lang="en-US" dirty="0"/>
              <a:t>room (not the one next to </a:t>
            </a:r>
            <a:r>
              <a:rPr lang="en-US" dirty="0" smtClean="0"/>
              <a:t>the room where the child is in)</a:t>
            </a:r>
            <a:endParaRPr lang="en-US" dirty="0"/>
          </a:p>
          <a:p>
            <a:r>
              <a:rPr lang="en-US" dirty="0"/>
              <a:t>6. A real vacuum cleaner, which is turned on in the room next to the one </a:t>
            </a:r>
            <a:r>
              <a:rPr lang="en-US" dirty="0" smtClean="0"/>
              <a:t>where the child is currently in </a:t>
            </a:r>
            <a:r>
              <a:rPr lang="en-US" dirty="0"/>
              <a:t>(he initially sees it, then hears it, but does not see it anymore - being in another room)</a:t>
            </a:r>
          </a:p>
          <a:p>
            <a:r>
              <a:rPr lang="en-US" dirty="0"/>
              <a:t>7. A real vacuum cleaner, which is turned on in the room next to the one where the child is (hears and sees him)</a:t>
            </a:r>
          </a:p>
          <a:p>
            <a:r>
              <a:rPr lang="en-US" dirty="0"/>
              <a:t>8. A real vacuum cleaner, which is turned on in the same room where the child is</a:t>
            </a:r>
          </a:p>
          <a:p>
            <a:r>
              <a:rPr lang="en-US" dirty="0"/>
              <a:t>9. A real vacuum cleaner that is turned on and used in the same room </a:t>
            </a:r>
            <a:r>
              <a:rPr lang="en-US" dirty="0" smtClean="0"/>
              <a:t>where </a:t>
            </a:r>
            <a:r>
              <a:rPr lang="en-US" dirty="0"/>
              <a:t>the </a:t>
            </a:r>
            <a:r>
              <a:rPr lang="en-US" dirty="0" smtClean="0"/>
              <a:t>child is</a:t>
            </a:r>
            <a:endParaRPr lang="en-US" dirty="0"/>
          </a:p>
        </p:txBody>
      </p:sp>
    </p:spTree>
    <p:extLst>
      <p:ext uri="{BB962C8B-B14F-4D97-AF65-F5344CB8AC3E}">
        <p14:creationId xmlns:p14="http://schemas.microsoft.com/office/powerpoint/2010/main" val="1716358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We move </a:t>
            </a:r>
            <a:r>
              <a:rPr lang="en-US" dirty="0"/>
              <a:t>from one </a:t>
            </a:r>
            <a:r>
              <a:rPr lang="en-US" dirty="0" smtClean="0"/>
              <a:t>phase </a:t>
            </a:r>
            <a:r>
              <a:rPr lang="en-US" dirty="0"/>
              <a:t>to another only when the person is successful and emits appropriate behaviors (depending on the situation).</a:t>
            </a:r>
          </a:p>
          <a:p>
            <a:r>
              <a:rPr lang="en-US" dirty="0"/>
              <a:t>Before the implementation of this intervention, </a:t>
            </a:r>
            <a:r>
              <a:rPr lang="en-US" dirty="0" smtClean="0"/>
              <a:t>a preference assessment </a:t>
            </a:r>
            <a:r>
              <a:rPr lang="en-US" dirty="0"/>
              <a:t>is carried out and a stimulus with an increased value is </a:t>
            </a:r>
            <a:r>
              <a:rPr lang="en-US" dirty="0" smtClean="0"/>
              <a:t>chosen to be </a:t>
            </a:r>
            <a:r>
              <a:rPr lang="en-US" dirty="0"/>
              <a:t>used only </a:t>
            </a:r>
            <a:r>
              <a:rPr lang="en-US" dirty="0" smtClean="0"/>
              <a:t>during </a:t>
            </a:r>
            <a:r>
              <a:rPr lang="en-US" dirty="0"/>
              <a:t>this </a:t>
            </a:r>
            <a:r>
              <a:rPr lang="en-US" dirty="0" smtClean="0"/>
              <a:t>intervention (it can be fun activity, or a social </a:t>
            </a:r>
            <a:r>
              <a:rPr lang="en-US" dirty="0" err="1" smtClean="0"/>
              <a:t>reinforcer</a:t>
            </a:r>
            <a:r>
              <a:rPr lang="en-US" dirty="0" smtClean="0"/>
              <a:t>).</a:t>
            </a:r>
            <a:endParaRPr lang="en-US" dirty="0"/>
          </a:p>
          <a:p>
            <a:r>
              <a:rPr lang="en-US" dirty="0"/>
              <a:t>In each </a:t>
            </a:r>
            <a:r>
              <a:rPr lang="en-US" dirty="0" smtClean="0"/>
              <a:t>phase, </a:t>
            </a:r>
            <a:r>
              <a:rPr lang="en-US" dirty="0"/>
              <a:t>the appropriate behavior is reinforced and the person has access to the preferred stimulus, while being exposed to the stimulus that causes fear.</a:t>
            </a:r>
          </a:p>
        </p:txBody>
      </p:sp>
    </p:spTree>
    <p:extLst>
      <p:ext uri="{BB962C8B-B14F-4D97-AF65-F5344CB8AC3E}">
        <p14:creationId xmlns:p14="http://schemas.microsoft.com/office/powerpoint/2010/main" val="1427744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If </a:t>
            </a:r>
            <a:r>
              <a:rPr lang="en-US" dirty="0"/>
              <a:t>the person starts to emit </a:t>
            </a:r>
            <a:r>
              <a:rPr lang="en-US" dirty="0" smtClean="0"/>
              <a:t>fear related behaviors, </a:t>
            </a:r>
            <a:r>
              <a:rPr lang="en-US" dirty="0"/>
              <a:t>the period of exposure to the stimulus ends (without having access to the preferred stimulus).</a:t>
            </a:r>
          </a:p>
          <a:p>
            <a:endParaRPr lang="en-US" dirty="0"/>
          </a:p>
          <a:p>
            <a:r>
              <a:rPr lang="en-US" dirty="0"/>
              <a:t>The probability that these inappropriate behaviors will appear is quite small, </a:t>
            </a:r>
            <a:r>
              <a:rPr lang="en-US" dirty="0" smtClean="0"/>
              <a:t>because we follow the </a:t>
            </a:r>
            <a:r>
              <a:rPr lang="en-US" dirty="0"/>
              <a:t>hierarchy that we initially </a:t>
            </a:r>
            <a:r>
              <a:rPr lang="en-US" dirty="0" smtClean="0"/>
              <a:t>identified </a:t>
            </a:r>
            <a:r>
              <a:rPr lang="en-US" dirty="0"/>
              <a:t>and we only move to the next </a:t>
            </a:r>
            <a:r>
              <a:rPr lang="en-US" dirty="0" smtClean="0"/>
              <a:t>level </a:t>
            </a:r>
            <a:r>
              <a:rPr lang="en-US" dirty="0"/>
              <a:t>when the person is successful </a:t>
            </a:r>
            <a:r>
              <a:rPr lang="en-US" dirty="0" smtClean="0"/>
              <a:t>with </a:t>
            </a:r>
            <a:r>
              <a:rPr lang="en-US" dirty="0"/>
              <a:t>the current </a:t>
            </a:r>
            <a:r>
              <a:rPr lang="en-US" dirty="0" smtClean="0"/>
              <a:t>one.</a:t>
            </a:r>
            <a:endParaRPr lang="en-US" dirty="0"/>
          </a:p>
          <a:p>
            <a:endParaRPr lang="en-US" dirty="0"/>
          </a:p>
          <a:p>
            <a:r>
              <a:rPr lang="en-US" dirty="0"/>
              <a:t>We also use high value preferred stimuli to reinforce appropriate behaviors.</a:t>
            </a:r>
          </a:p>
        </p:txBody>
      </p:sp>
    </p:spTree>
    <p:extLst>
      <p:ext uri="{BB962C8B-B14F-4D97-AF65-F5344CB8AC3E}">
        <p14:creationId xmlns:p14="http://schemas.microsoft.com/office/powerpoint/2010/main" val="380613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a:t>
            </a:r>
          </a:p>
          <a:p>
            <a:pPr marL="0" indent="0">
              <a:buNone/>
            </a:pPr>
            <a:endParaRPr lang="en-US" b="1" dirty="0" smtClean="0"/>
          </a:p>
          <a:p>
            <a:r>
              <a:rPr lang="en-US" dirty="0" smtClean="0"/>
              <a:t>A frequent type </a:t>
            </a:r>
            <a:r>
              <a:rPr lang="en-US" dirty="0"/>
              <a:t>of situation </a:t>
            </a:r>
            <a:r>
              <a:rPr lang="en-US" dirty="0" smtClean="0"/>
              <a:t>that is very difficult for parents to deal with is the one in </a:t>
            </a:r>
            <a:r>
              <a:rPr lang="en-US" dirty="0"/>
              <a:t>which the </a:t>
            </a:r>
            <a:r>
              <a:rPr lang="en-US" dirty="0" smtClean="0"/>
              <a:t>child with autism is </a:t>
            </a:r>
            <a:r>
              <a:rPr lang="en-US" dirty="0"/>
              <a:t>afraid of a certain </a:t>
            </a:r>
            <a:r>
              <a:rPr lang="en-US" dirty="0" smtClean="0"/>
              <a:t>object/environment/person.</a:t>
            </a:r>
          </a:p>
          <a:p>
            <a:endParaRPr lang="en-US" dirty="0"/>
          </a:p>
          <a:p>
            <a:r>
              <a:rPr lang="en-US" dirty="0" smtClean="0"/>
              <a:t>We are targeting here especially those situation in which the fear did not appear because the child was in any way harmed by that object/person/environment</a:t>
            </a:r>
            <a:r>
              <a:rPr lang="en-US" dirty="0"/>
              <a:t>.</a:t>
            </a:r>
          </a:p>
        </p:txBody>
      </p:sp>
    </p:spTree>
    <p:extLst>
      <p:ext uri="{BB962C8B-B14F-4D97-AF65-F5344CB8AC3E}">
        <p14:creationId xmlns:p14="http://schemas.microsoft.com/office/powerpoint/2010/main" val="3152227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Gradually</a:t>
            </a:r>
            <a:r>
              <a:rPr lang="en-US" dirty="0"/>
              <a:t>, as the person successfully passes through the </a:t>
            </a:r>
            <a:r>
              <a:rPr lang="en-US" dirty="0" smtClean="0"/>
              <a:t>levels </a:t>
            </a:r>
            <a:r>
              <a:rPr lang="en-US" dirty="0"/>
              <a:t>identified in the hierarchy, we can offer him the </a:t>
            </a:r>
            <a:r>
              <a:rPr lang="en-US" dirty="0" err="1" smtClean="0"/>
              <a:t>reinforcer</a:t>
            </a:r>
            <a:r>
              <a:rPr lang="en-US" dirty="0" smtClean="0"/>
              <a:t> </a:t>
            </a:r>
            <a:r>
              <a:rPr lang="en-US" dirty="0"/>
              <a:t>at the end of the exposure period, if he only emitted appropriate behaviors during this interval (unlike the previous situations, in which we offered him access to the preferred stimulus throughout the exposure to the stimulus that causes him fear).</a:t>
            </a:r>
          </a:p>
          <a:p>
            <a:endParaRPr lang="en-US" dirty="0"/>
          </a:p>
          <a:p>
            <a:r>
              <a:rPr lang="en-US" dirty="0"/>
              <a:t>We can also try some exercises and activities that help the person to relax during the exposure (breathing exercises, massage, etc.)</a:t>
            </a:r>
          </a:p>
          <a:p>
            <a:endParaRPr lang="en-US" dirty="0"/>
          </a:p>
        </p:txBody>
      </p:sp>
    </p:spTree>
    <p:extLst>
      <p:ext uri="{BB962C8B-B14F-4D97-AF65-F5344CB8AC3E}">
        <p14:creationId xmlns:p14="http://schemas.microsoft.com/office/powerpoint/2010/main" val="1169742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dirty="0" smtClean="0"/>
              <a:t>Here </a:t>
            </a:r>
            <a:r>
              <a:rPr lang="en-US" dirty="0"/>
              <a:t>is another example of the procedure that can be used to help a little girl accept to </a:t>
            </a:r>
            <a:r>
              <a:rPr lang="en-US" dirty="0" smtClean="0"/>
              <a:t>use a swing.</a:t>
            </a:r>
            <a:endParaRPr lang="en-US" dirty="0"/>
          </a:p>
          <a:p>
            <a:endParaRPr lang="en-US" dirty="0"/>
          </a:p>
          <a:p>
            <a:r>
              <a:rPr lang="en-US" dirty="0"/>
              <a:t>1. To look at a </a:t>
            </a:r>
            <a:r>
              <a:rPr lang="en-US" dirty="0" smtClean="0"/>
              <a:t>swing situated </a:t>
            </a:r>
            <a:r>
              <a:rPr lang="en-US" dirty="0"/>
              <a:t>in a room, while she </a:t>
            </a:r>
            <a:r>
              <a:rPr lang="en-US" dirty="0" smtClean="0"/>
              <a:t>is standing </a:t>
            </a:r>
            <a:r>
              <a:rPr lang="en-US" dirty="0"/>
              <a:t>in the </a:t>
            </a:r>
            <a:r>
              <a:rPr lang="en-US" dirty="0" smtClean="0"/>
              <a:t>hallway (she does not have to enter the room).</a:t>
            </a:r>
            <a:endParaRPr lang="en-US" dirty="0"/>
          </a:p>
          <a:p>
            <a:r>
              <a:rPr lang="en-US" dirty="0"/>
              <a:t>2. To enter the same room where the </a:t>
            </a:r>
            <a:r>
              <a:rPr lang="en-US" dirty="0" smtClean="0"/>
              <a:t>swing </a:t>
            </a:r>
            <a:r>
              <a:rPr lang="en-US" dirty="0"/>
              <a:t>is.</a:t>
            </a:r>
          </a:p>
          <a:p>
            <a:r>
              <a:rPr lang="en-US" dirty="0"/>
              <a:t>3. To approach the </a:t>
            </a:r>
            <a:r>
              <a:rPr lang="en-US" dirty="0" smtClean="0"/>
              <a:t>swing.</a:t>
            </a:r>
            <a:endParaRPr lang="en-US" dirty="0"/>
          </a:p>
        </p:txBody>
      </p:sp>
    </p:spTree>
    <p:extLst>
      <p:ext uri="{BB962C8B-B14F-4D97-AF65-F5344CB8AC3E}">
        <p14:creationId xmlns:p14="http://schemas.microsoft.com/office/powerpoint/2010/main" val="621620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4</a:t>
            </a:r>
            <a:r>
              <a:rPr lang="en-US" dirty="0"/>
              <a:t>. To go to the swing, to take a favorite stimulus from it, then to leave.</a:t>
            </a:r>
          </a:p>
          <a:p>
            <a:r>
              <a:rPr lang="en-US" dirty="0"/>
              <a:t>5. Go to the swing, take a neutral stimulus from him, then leave.</a:t>
            </a:r>
          </a:p>
          <a:p>
            <a:r>
              <a:rPr lang="en-US" dirty="0"/>
              <a:t>6. </a:t>
            </a:r>
            <a:r>
              <a:rPr lang="en-US" dirty="0" smtClean="0"/>
              <a:t>To sit </a:t>
            </a:r>
            <a:r>
              <a:rPr lang="en-US" dirty="0"/>
              <a:t>on the </a:t>
            </a:r>
            <a:r>
              <a:rPr lang="en-US" dirty="0" smtClean="0"/>
              <a:t>swing </a:t>
            </a:r>
            <a:r>
              <a:rPr lang="en-US" dirty="0"/>
              <a:t>for a few seconds, then </a:t>
            </a:r>
            <a:r>
              <a:rPr lang="en-US" dirty="0" smtClean="0"/>
              <a:t>to get down. </a:t>
            </a:r>
            <a:r>
              <a:rPr lang="en-US" dirty="0"/>
              <a:t>We can use a favorite food stimulus, such as a piece of chocolate. </a:t>
            </a:r>
            <a:r>
              <a:rPr lang="en-US" dirty="0" smtClean="0"/>
              <a:t>When she is on the </a:t>
            </a:r>
            <a:r>
              <a:rPr lang="en-US" dirty="0"/>
              <a:t>swing, she takes the </a:t>
            </a:r>
            <a:r>
              <a:rPr lang="en-US" dirty="0" smtClean="0"/>
              <a:t>chocolate, she eats it </a:t>
            </a:r>
            <a:r>
              <a:rPr lang="en-US" dirty="0"/>
              <a:t>and then gets off (without moving the swing)</a:t>
            </a:r>
          </a:p>
        </p:txBody>
      </p:sp>
    </p:spTree>
    <p:extLst>
      <p:ext uri="{BB962C8B-B14F-4D97-AF65-F5344CB8AC3E}">
        <p14:creationId xmlns:p14="http://schemas.microsoft.com/office/powerpoint/2010/main" val="1470525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b="1" dirty="0" smtClean="0"/>
          </a:p>
          <a:p>
            <a:r>
              <a:rPr lang="en-US" dirty="0" smtClean="0"/>
              <a:t>7</a:t>
            </a:r>
            <a:r>
              <a:rPr lang="en-US" dirty="0"/>
              <a:t>. Get on the swing for a few seconds and eat a favorite food stimulus, while moving the swing a little.</a:t>
            </a:r>
          </a:p>
          <a:p>
            <a:r>
              <a:rPr lang="en-US" dirty="0"/>
              <a:t>8. We gradually increase the amount of time he spends on the </a:t>
            </a:r>
            <a:r>
              <a:rPr lang="en-US" dirty="0" smtClean="0"/>
              <a:t>swing, </a:t>
            </a:r>
            <a:r>
              <a:rPr lang="en-US" dirty="0"/>
              <a:t>while the </a:t>
            </a:r>
            <a:r>
              <a:rPr lang="en-US" dirty="0" smtClean="0"/>
              <a:t>swing </a:t>
            </a:r>
            <a:r>
              <a:rPr lang="en-US" dirty="0"/>
              <a:t>is in motion.</a:t>
            </a:r>
          </a:p>
        </p:txBody>
      </p:sp>
    </p:spTree>
    <p:extLst>
      <p:ext uri="{BB962C8B-B14F-4D97-AF65-F5344CB8AC3E}">
        <p14:creationId xmlns:p14="http://schemas.microsoft.com/office/powerpoint/2010/main" val="260904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dirty="0" smtClean="0"/>
              <a:t>The </a:t>
            </a:r>
            <a:r>
              <a:rPr lang="en-US" dirty="0"/>
              <a:t>duration of this intervention is variable, </a:t>
            </a:r>
            <a:r>
              <a:rPr lang="en-US" dirty="0" smtClean="0"/>
              <a:t>but </a:t>
            </a:r>
            <a:r>
              <a:rPr lang="en-US" dirty="0"/>
              <a:t>most of the time, if the initial reaction is quite intense, it can last several months.</a:t>
            </a:r>
          </a:p>
          <a:p>
            <a:endParaRPr lang="en-US" dirty="0"/>
          </a:p>
          <a:p>
            <a:r>
              <a:rPr lang="en-US" dirty="0"/>
              <a:t>It is extremely important not to rush through the stages, as long as the person does not feel comfortable.</a:t>
            </a:r>
          </a:p>
        </p:txBody>
      </p:sp>
    </p:spTree>
    <p:extLst>
      <p:ext uri="{BB962C8B-B14F-4D97-AF65-F5344CB8AC3E}">
        <p14:creationId xmlns:p14="http://schemas.microsoft.com/office/powerpoint/2010/main" val="3685536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One way of dealing with these situations is by avoiding them, if that is </a:t>
            </a:r>
            <a:r>
              <a:rPr lang="en-US" dirty="0" smtClean="0"/>
              <a:t>possible and you consider it to be an adequate option.</a:t>
            </a:r>
            <a:endParaRPr lang="en-US" dirty="0" smtClean="0"/>
          </a:p>
          <a:p>
            <a:r>
              <a:rPr lang="en-US" dirty="0" smtClean="0"/>
              <a:t>Another way is by reducing the impact that they have on the person.</a:t>
            </a:r>
          </a:p>
          <a:p>
            <a:r>
              <a:rPr lang="en-US" dirty="0" smtClean="0"/>
              <a:t>However, if none of these two options apply or if the person’s quality of life is highly affected by that fear, you can opt for other strategies.</a:t>
            </a:r>
          </a:p>
          <a:p>
            <a:r>
              <a:rPr lang="en-US" dirty="0" smtClean="0"/>
              <a:t>You can even decide to combine different types of strategies, if you consider that to be more effective for your child.</a:t>
            </a:r>
          </a:p>
          <a:p>
            <a:endParaRPr lang="en-US" dirty="0"/>
          </a:p>
        </p:txBody>
      </p:sp>
    </p:spTree>
    <p:extLst>
      <p:ext uri="{BB962C8B-B14F-4D97-AF65-F5344CB8AC3E}">
        <p14:creationId xmlns:p14="http://schemas.microsoft.com/office/powerpoint/2010/main" val="1216501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dirty="0" smtClean="0"/>
              <a:t>A </a:t>
            </a:r>
            <a:r>
              <a:rPr lang="en-US" dirty="0"/>
              <a:t>person fears a stimulus or a certain situation.</a:t>
            </a:r>
          </a:p>
          <a:p>
            <a:endParaRPr lang="en-US" dirty="0"/>
          </a:p>
          <a:p>
            <a:r>
              <a:rPr lang="en-US" dirty="0"/>
              <a:t>In the presence of that stimulus, people begin to feel unpleasant bodily responses (e.g., rapid heartbeat, sweating of the hands, tension in the muscles, reddening of the face, etc.) and begin to emit behaviors </a:t>
            </a:r>
            <a:r>
              <a:rPr lang="en-US" dirty="0" smtClean="0"/>
              <a:t>that aim to</a:t>
            </a:r>
            <a:r>
              <a:rPr lang="en-US" dirty="0"/>
              <a:t> </a:t>
            </a:r>
            <a:r>
              <a:rPr lang="en-US" dirty="0" smtClean="0"/>
              <a:t> postpone </a:t>
            </a:r>
            <a:r>
              <a:rPr lang="en-US" dirty="0"/>
              <a:t>or avoid the respective stimulus (or </a:t>
            </a:r>
            <a:r>
              <a:rPr lang="en-US" dirty="0" smtClean="0"/>
              <a:t>of the </a:t>
            </a:r>
            <a:r>
              <a:rPr lang="en-US" dirty="0"/>
              <a:t>situation).</a:t>
            </a:r>
          </a:p>
        </p:txBody>
      </p:sp>
    </p:spTree>
    <p:extLst>
      <p:ext uri="{BB962C8B-B14F-4D97-AF65-F5344CB8AC3E}">
        <p14:creationId xmlns:p14="http://schemas.microsoft.com/office/powerpoint/2010/main" val="195825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Bodily </a:t>
            </a:r>
            <a:r>
              <a:rPr lang="en-US" dirty="0"/>
              <a:t>responses </a:t>
            </a:r>
            <a:r>
              <a:rPr lang="en-US" dirty="0" smtClean="0"/>
              <a:t>are </a:t>
            </a:r>
            <a:r>
              <a:rPr lang="en-US" dirty="0"/>
              <a:t>also known as anxiety.</a:t>
            </a:r>
          </a:p>
          <a:p>
            <a:endParaRPr lang="en-US" dirty="0"/>
          </a:p>
          <a:p>
            <a:r>
              <a:rPr lang="en-US" dirty="0"/>
              <a:t>These bodily responses increase the likelihood that the person will emit delay/avoidance </a:t>
            </a:r>
            <a:r>
              <a:rPr lang="en-US" dirty="0" smtClean="0"/>
              <a:t>behaviors</a:t>
            </a:r>
            <a:r>
              <a:rPr lang="en-US" dirty="0"/>
              <a:t>.</a:t>
            </a:r>
          </a:p>
          <a:p>
            <a:endParaRPr lang="en-US" dirty="0"/>
          </a:p>
          <a:p>
            <a:r>
              <a:rPr lang="en-US" dirty="0" smtClean="0"/>
              <a:t>Those behaviors </a:t>
            </a:r>
            <a:r>
              <a:rPr lang="en-US" dirty="0"/>
              <a:t>can take various forms, depending on the situation: leaving the room, covering the eyes, calling another person, etc. Repetitive behaviors can also appear here: repeated emission of </a:t>
            </a:r>
            <a:r>
              <a:rPr lang="en-US" dirty="0" smtClean="0"/>
              <a:t>sounds/phrases</a:t>
            </a:r>
            <a:r>
              <a:rPr lang="en-US" dirty="0"/>
              <a:t>, waving of hands, spinning, etc.</a:t>
            </a:r>
          </a:p>
          <a:p>
            <a:endParaRPr lang="en-US" dirty="0"/>
          </a:p>
        </p:txBody>
      </p:sp>
    </p:spTree>
    <p:extLst>
      <p:ext uri="{BB962C8B-B14F-4D97-AF65-F5344CB8AC3E}">
        <p14:creationId xmlns:p14="http://schemas.microsoft.com/office/powerpoint/2010/main" val="807054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One </a:t>
            </a:r>
            <a:r>
              <a:rPr lang="en-US" dirty="0"/>
              <a:t>of the ways in which a person can replace unpleasant </a:t>
            </a:r>
            <a:r>
              <a:rPr lang="en-US" dirty="0" smtClean="0"/>
              <a:t>bodily </a:t>
            </a:r>
            <a:r>
              <a:rPr lang="en-US" dirty="0"/>
              <a:t>responses with relaxation responses is relaxation exercises.</a:t>
            </a:r>
          </a:p>
        </p:txBody>
      </p:sp>
    </p:spTree>
    <p:extLst>
      <p:ext uri="{BB962C8B-B14F-4D97-AF65-F5344CB8AC3E}">
        <p14:creationId xmlns:p14="http://schemas.microsoft.com/office/powerpoint/2010/main" val="333998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dirty="0" smtClean="0"/>
              <a:t>Relaxation </a:t>
            </a:r>
            <a:r>
              <a:rPr lang="en-US" dirty="0"/>
              <a:t>can be achieved through various techniques:</a:t>
            </a:r>
          </a:p>
          <a:p>
            <a:r>
              <a:rPr lang="en-US" dirty="0"/>
              <a:t>A) Progressive muscle relaxation - exercises through which a person tenses and relaxes each main group of muscles in the body;</a:t>
            </a:r>
          </a:p>
          <a:p>
            <a:r>
              <a:rPr lang="en-US" dirty="0"/>
              <a:t>The tensing and relaxing of the muscles leads to a</a:t>
            </a:r>
            <a:r>
              <a:rPr lang="en-US" dirty="0" smtClean="0"/>
              <a:t> </a:t>
            </a:r>
            <a:r>
              <a:rPr lang="en-US" dirty="0"/>
              <a:t>relaxation </a:t>
            </a:r>
            <a:r>
              <a:rPr lang="en-US" dirty="0" smtClean="0"/>
              <a:t>that is greater </a:t>
            </a:r>
            <a:r>
              <a:rPr lang="en-US" dirty="0"/>
              <a:t>than the initial one.</a:t>
            </a:r>
          </a:p>
          <a:p>
            <a:r>
              <a:rPr lang="en-US" dirty="0"/>
              <a:t>Masters, J., </a:t>
            </a:r>
            <a:r>
              <a:rPr lang="en-US" dirty="0" err="1"/>
              <a:t>Burish</a:t>
            </a:r>
            <a:r>
              <a:rPr lang="en-US" dirty="0"/>
              <a:t>, T., </a:t>
            </a:r>
            <a:r>
              <a:rPr lang="en-US" dirty="0" err="1"/>
              <a:t>Hollon</a:t>
            </a:r>
            <a:r>
              <a:rPr lang="en-US" dirty="0"/>
              <a:t>, S., &amp; </a:t>
            </a:r>
            <a:r>
              <a:rPr lang="en-US" dirty="0" err="1"/>
              <a:t>Rimm</a:t>
            </a:r>
            <a:r>
              <a:rPr lang="en-US" dirty="0"/>
              <a:t>, D. (Eds.). (1987). Behavior therapy: Techniques and empirical findings (3rd ed.). New York: Harcourt, Brace, Jovanovich.</a:t>
            </a:r>
          </a:p>
        </p:txBody>
      </p:sp>
    </p:spTree>
    <p:extLst>
      <p:ext uri="{BB962C8B-B14F-4D97-AF65-F5344CB8AC3E}">
        <p14:creationId xmlns:p14="http://schemas.microsoft.com/office/powerpoint/2010/main" val="1897193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dirty="0" smtClean="0"/>
              <a:t>B</a:t>
            </a:r>
            <a:r>
              <a:rPr lang="en-US" dirty="0"/>
              <a:t>) Breathing exercises - the person breathes deeply and slowly;</a:t>
            </a:r>
          </a:p>
          <a:p>
            <a:r>
              <a:rPr lang="en-US" dirty="0"/>
              <a:t>With each inhalation, the person uses the diaphragm muscles to draw oxygen deep into the lungs.</a:t>
            </a:r>
          </a:p>
          <a:p>
            <a:r>
              <a:rPr lang="en-US" dirty="0"/>
              <a:t>Because anxiety often involves fast, shallow breathing, deep breathing exercises reduce anxiety, replacing this breathing pattern with a more relaxed one.</a:t>
            </a:r>
          </a:p>
          <a:p>
            <a:r>
              <a:rPr lang="en-US" dirty="0"/>
              <a:t>Davis, M., </a:t>
            </a:r>
            <a:r>
              <a:rPr lang="en-US" dirty="0" err="1"/>
              <a:t>Eshelman</a:t>
            </a:r>
            <a:r>
              <a:rPr lang="en-US" dirty="0"/>
              <a:t>, E.R., &amp; McKay, M. (1988). The relaxation and stress reduction workbook. Oakland, CA: New Harbinger Publications.</a:t>
            </a:r>
          </a:p>
        </p:txBody>
      </p:sp>
    </p:spTree>
    <p:extLst>
      <p:ext uri="{BB962C8B-B14F-4D97-AF65-F5344CB8AC3E}">
        <p14:creationId xmlns:p14="http://schemas.microsoft.com/office/powerpoint/2010/main" val="773575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b="1" dirty="0" smtClean="0"/>
          </a:p>
          <a:p>
            <a:r>
              <a:rPr lang="en-US" dirty="0" smtClean="0"/>
              <a:t>C</a:t>
            </a:r>
            <a:r>
              <a:rPr lang="en-US" dirty="0"/>
              <a:t>) Attention focusing exercises - the attention is redirected from the stimulus that produces anxiety, to a scene that produces a feeling of calmness and tranquility;</a:t>
            </a:r>
          </a:p>
          <a:p>
            <a:r>
              <a:rPr lang="en-US" dirty="0"/>
              <a:t>Procedures such as meditation and hypnosis produce relaxation through a mechanism of focusing attention.</a:t>
            </a:r>
          </a:p>
          <a:p>
            <a:r>
              <a:rPr lang="en-US" dirty="0"/>
              <a:t>Davis, M., </a:t>
            </a:r>
            <a:r>
              <a:rPr lang="en-US" dirty="0" err="1"/>
              <a:t>Eshelman</a:t>
            </a:r>
            <a:r>
              <a:rPr lang="en-US" dirty="0"/>
              <a:t>, E.R., &amp; McKay, M. (1988). The relaxation and stress reduction workbook. Oakland, CA: New Harbinger Publications.</a:t>
            </a:r>
          </a:p>
        </p:txBody>
      </p:sp>
    </p:spTree>
    <p:extLst>
      <p:ext uri="{BB962C8B-B14F-4D97-AF65-F5344CB8AC3E}">
        <p14:creationId xmlns:p14="http://schemas.microsoft.com/office/powerpoint/2010/main" val="371037772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90</TotalTime>
  <Words>1578</Words>
  <Application>Microsoft Office PowerPoint</Application>
  <PresentationFormat>Widescreen</PresentationFormat>
  <Paragraphs>95</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Trebuchet MS</vt:lpstr>
      <vt:lpstr>Wingdings 3</vt:lpstr>
      <vt:lpstr>Facet</vt:lpstr>
      <vt:lpstr>Dealing with fear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fear</dc:title>
  <dc:creator>Microsoft account</dc:creator>
  <cp:lastModifiedBy>Microsoft account</cp:lastModifiedBy>
  <cp:revision>39</cp:revision>
  <dcterms:created xsi:type="dcterms:W3CDTF">2023-08-18T08:04:32Z</dcterms:created>
  <dcterms:modified xsi:type="dcterms:W3CDTF">2023-10-05T17:57:30Z</dcterms:modified>
</cp:coreProperties>
</file>