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8" r:id="rId17"/>
    <p:sldId id="279" r:id="rId18"/>
    <p:sldId id="271" r:id="rId19"/>
    <p:sldId id="272" r:id="rId20"/>
    <p:sldId id="273" r:id="rId21"/>
    <p:sldId id="274"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652" autoAdjust="0"/>
  </p:normalViewPr>
  <p:slideViewPr>
    <p:cSldViewPr snapToGrid="0">
      <p:cViewPr varScale="1">
        <p:scale>
          <a:sx n="94" d="100"/>
          <a:sy n="94" d="100"/>
        </p:scale>
        <p:origin x="24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0A3294E-479F-4FBC-AEF2-D74F9CA53A9C}"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95163-AD30-48E6-BAB6-212FF4CCDF2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634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3294E-479F-4FBC-AEF2-D74F9CA53A9C}"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95163-AD30-48E6-BAB6-212FF4CCDF2C}" type="slidenum">
              <a:rPr lang="en-US" smtClean="0"/>
              <a:t>‹#›</a:t>
            </a:fld>
            <a:endParaRPr lang="en-US"/>
          </a:p>
        </p:txBody>
      </p:sp>
    </p:spTree>
    <p:extLst>
      <p:ext uri="{BB962C8B-B14F-4D97-AF65-F5344CB8AC3E}">
        <p14:creationId xmlns:p14="http://schemas.microsoft.com/office/powerpoint/2010/main" val="139765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3294E-479F-4FBC-AEF2-D74F9CA53A9C}"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95163-AD30-48E6-BAB6-212FF4CCDF2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50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3294E-479F-4FBC-AEF2-D74F9CA53A9C}"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95163-AD30-48E6-BAB6-212FF4CCDF2C}" type="slidenum">
              <a:rPr lang="en-US" smtClean="0"/>
              <a:t>‹#›</a:t>
            </a:fld>
            <a:endParaRPr lang="en-US"/>
          </a:p>
        </p:txBody>
      </p:sp>
    </p:spTree>
    <p:extLst>
      <p:ext uri="{BB962C8B-B14F-4D97-AF65-F5344CB8AC3E}">
        <p14:creationId xmlns:p14="http://schemas.microsoft.com/office/powerpoint/2010/main" val="329484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3294E-479F-4FBC-AEF2-D74F9CA53A9C}"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95163-AD30-48E6-BAB6-212FF4CCDF2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049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A3294E-479F-4FBC-AEF2-D74F9CA53A9C}"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95163-AD30-48E6-BAB6-212FF4CCDF2C}" type="slidenum">
              <a:rPr lang="en-US" smtClean="0"/>
              <a:t>‹#›</a:t>
            </a:fld>
            <a:endParaRPr lang="en-US"/>
          </a:p>
        </p:txBody>
      </p:sp>
    </p:spTree>
    <p:extLst>
      <p:ext uri="{BB962C8B-B14F-4D97-AF65-F5344CB8AC3E}">
        <p14:creationId xmlns:p14="http://schemas.microsoft.com/office/powerpoint/2010/main" val="322613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A3294E-479F-4FBC-AEF2-D74F9CA53A9C}" type="datetimeFigureOut">
              <a:rPr lang="en-US" smtClean="0"/>
              <a:t>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95163-AD30-48E6-BAB6-212FF4CCDF2C}" type="slidenum">
              <a:rPr lang="en-US" smtClean="0"/>
              <a:t>‹#›</a:t>
            </a:fld>
            <a:endParaRPr lang="en-US"/>
          </a:p>
        </p:txBody>
      </p:sp>
    </p:spTree>
    <p:extLst>
      <p:ext uri="{BB962C8B-B14F-4D97-AF65-F5344CB8AC3E}">
        <p14:creationId xmlns:p14="http://schemas.microsoft.com/office/powerpoint/2010/main" val="345656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A3294E-479F-4FBC-AEF2-D74F9CA53A9C}" type="datetimeFigureOut">
              <a:rPr lang="en-US" smtClean="0"/>
              <a:t>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95163-AD30-48E6-BAB6-212FF4CCDF2C}" type="slidenum">
              <a:rPr lang="en-US" smtClean="0"/>
              <a:t>‹#›</a:t>
            </a:fld>
            <a:endParaRPr lang="en-US"/>
          </a:p>
        </p:txBody>
      </p:sp>
    </p:spTree>
    <p:extLst>
      <p:ext uri="{BB962C8B-B14F-4D97-AF65-F5344CB8AC3E}">
        <p14:creationId xmlns:p14="http://schemas.microsoft.com/office/powerpoint/2010/main" val="80838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3294E-479F-4FBC-AEF2-D74F9CA53A9C}" type="datetimeFigureOut">
              <a:rPr lang="en-US" smtClean="0"/>
              <a:t>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95163-AD30-48E6-BAB6-212FF4CCDF2C}" type="slidenum">
              <a:rPr lang="en-US" smtClean="0"/>
              <a:t>‹#›</a:t>
            </a:fld>
            <a:endParaRPr lang="en-US"/>
          </a:p>
        </p:txBody>
      </p:sp>
    </p:spTree>
    <p:extLst>
      <p:ext uri="{BB962C8B-B14F-4D97-AF65-F5344CB8AC3E}">
        <p14:creationId xmlns:p14="http://schemas.microsoft.com/office/powerpoint/2010/main" val="122135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3294E-479F-4FBC-AEF2-D74F9CA53A9C}"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95163-AD30-48E6-BAB6-212FF4CCDF2C}" type="slidenum">
              <a:rPr lang="en-US" smtClean="0"/>
              <a:t>‹#›</a:t>
            </a:fld>
            <a:endParaRPr lang="en-US"/>
          </a:p>
        </p:txBody>
      </p:sp>
    </p:spTree>
    <p:extLst>
      <p:ext uri="{BB962C8B-B14F-4D97-AF65-F5344CB8AC3E}">
        <p14:creationId xmlns:p14="http://schemas.microsoft.com/office/powerpoint/2010/main" val="34980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3294E-479F-4FBC-AEF2-D74F9CA53A9C}"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95163-AD30-48E6-BAB6-212FF4CCDF2C}"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9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0A3294E-479F-4FBC-AEF2-D74F9CA53A9C}" type="datetimeFigureOut">
              <a:rPr lang="en-US" smtClean="0"/>
              <a:t>10/6/2023</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2695163-AD30-48E6-BAB6-212FF4CCDF2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0991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How to be more </a:t>
            </a:r>
            <a:r>
              <a:rPr lang="en-US" smtClean="0"/>
              <a:t>independent: Morning </a:t>
            </a:r>
            <a:r>
              <a:rPr lang="en-US" dirty="0" smtClean="0"/>
              <a:t>and evening routines</a:t>
            </a:r>
            <a:endParaRPr lang="en-US" dirty="0"/>
          </a:p>
        </p:txBody>
      </p:sp>
      <p:sp>
        <p:nvSpPr>
          <p:cNvPr id="3" name="Subtitle 2"/>
          <p:cNvSpPr>
            <a:spLocks noGrp="1"/>
          </p:cNvSpPr>
          <p:nvPr>
            <p:ph type="subTitle" idx="1"/>
          </p:nvPr>
        </p:nvSpPr>
        <p:spPr/>
        <p:txBody>
          <a:bodyPr/>
          <a:lstStyle/>
          <a:p>
            <a:r>
              <a:rPr lang="en-US" dirty="0" smtClean="0"/>
              <a:t>Comarniceanu Alexandra, BCBA</a:t>
            </a:r>
            <a:endParaRPr lang="en-US" dirty="0"/>
          </a:p>
        </p:txBody>
      </p:sp>
    </p:spTree>
    <p:extLst>
      <p:ext uri="{BB962C8B-B14F-4D97-AF65-F5344CB8AC3E}">
        <p14:creationId xmlns:p14="http://schemas.microsoft.com/office/powerpoint/2010/main" val="3307509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Results for bedtime visual schedule | TP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14339" y="2594660"/>
            <a:ext cx="2539459" cy="340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387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When it is time for each of those two routines, you take the child to the visual schedule (place it on a door, or in another place where the child can easily see it), and guide him to look at all the activities.</a:t>
            </a:r>
          </a:p>
          <a:p>
            <a:r>
              <a:rPr lang="en-US" dirty="0" smtClean="0"/>
              <a:t>After that, guide him to go back to the first picture, look at it and do the activity.</a:t>
            </a:r>
          </a:p>
          <a:p>
            <a:r>
              <a:rPr lang="en-US" dirty="0" smtClean="0"/>
              <a:t>After he finishes it, guide him to come back to the visual schedule and either take the picture down or put a symbol next to it, to show that he has done it.</a:t>
            </a:r>
          </a:p>
          <a:p>
            <a:endParaRPr lang="en-US" dirty="0"/>
          </a:p>
        </p:txBody>
      </p:sp>
    </p:spTree>
    <p:extLst>
      <p:ext uri="{BB962C8B-B14F-4D97-AF65-F5344CB8AC3E}">
        <p14:creationId xmlns:p14="http://schemas.microsoft.com/office/powerpoint/2010/main" val="1827999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Then he should look at the second picture, do that activity and take the picture down/put a symbol next to it.</a:t>
            </a:r>
          </a:p>
          <a:p>
            <a:r>
              <a:rPr lang="en-US" dirty="0" smtClean="0"/>
              <a:t>This sequence is continued until all the activities are done.</a:t>
            </a:r>
          </a:p>
          <a:p>
            <a:r>
              <a:rPr lang="en-US" dirty="0" smtClean="0"/>
              <a:t>At this point, you should reinforce your child’s behavior for completing the routine.</a:t>
            </a:r>
          </a:p>
          <a:p>
            <a:r>
              <a:rPr lang="en-US" dirty="0" smtClean="0"/>
              <a:t>The </a:t>
            </a:r>
            <a:r>
              <a:rPr lang="en-US" dirty="0" err="1" smtClean="0"/>
              <a:t>reinforcer</a:t>
            </a:r>
            <a:r>
              <a:rPr lang="en-US" dirty="0" smtClean="0"/>
              <a:t> should be motivating enough so that the child will finish the whole routine.</a:t>
            </a:r>
          </a:p>
          <a:p>
            <a:r>
              <a:rPr lang="en-US" dirty="0" smtClean="0"/>
              <a:t>If necessary, in the beginning we can reinforce each activity.</a:t>
            </a:r>
            <a:endParaRPr lang="en-US" dirty="0"/>
          </a:p>
        </p:txBody>
      </p:sp>
    </p:spTree>
    <p:extLst>
      <p:ext uri="{BB962C8B-B14F-4D97-AF65-F5344CB8AC3E}">
        <p14:creationId xmlns:p14="http://schemas.microsoft.com/office/powerpoint/2010/main" val="471120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Because our target is that the child moves independently from one step to another and perform the routine without any guidance (including vocal guidance), it is important to fade out initial guidance, gradually. </a:t>
            </a:r>
            <a:endParaRPr lang="en-US" dirty="0"/>
          </a:p>
        </p:txBody>
      </p:sp>
    </p:spTree>
    <p:extLst>
      <p:ext uri="{BB962C8B-B14F-4D97-AF65-F5344CB8AC3E}">
        <p14:creationId xmlns:p14="http://schemas.microsoft.com/office/powerpoint/2010/main" val="429202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The second scenario targets the situation in which the child not only needs help to transition from one activity to another during the routine, but also needs help with performing the activities themselves.</a:t>
            </a:r>
          </a:p>
          <a:p>
            <a:r>
              <a:rPr lang="en-US" dirty="0" smtClean="0"/>
              <a:t>In this case, the initial focus should be to teach the child to perform each activity correctly and independently and only after that, to teach him to perform them in an independent sequence, as previously discussed. </a:t>
            </a:r>
            <a:endParaRPr lang="en-US" dirty="0"/>
          </a:p>
        </p:txBody>
      </p:sp>
    </p:spTree>
    <p:extLst>
      <p:ext uri="{BB962C8B-B14F-4D97-AF65-F5344CB8AC3E}">
        <p14:creationId xmlns:p14="http://schemas.microsoft.com/office/powerpoint/2010/main" val="274971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To be able to </a:t>
            </a:r>
            <a:r>
              <a:rPr lang="en-US" dirty="0"/>
              <a:t>do </a:t>
            </a:r>
            <a:r>
              <a:rPr lang="en-US" dirty="0" smtClean="0"/>
              <a:t>that </a:t>
            </a:r>
            <a:r>
              <a:rPr lang="en-US" dirty="0"/>
              <a:t>we need a task analysis, which is a description </a:t>
            </a:r>
            <a:r>
              <a:rPr lang="en-US" dirty="0" smtClean="0"/>
              <a:t>of the </a:t>
            </a:r>
            <a:r>
              <a:rPr lang="en-US" dirty="0"/>
              <a:t>steps that are necessary in order to perform those targets.</a:t>
            </a:r>
          </a:p>
          <a:p>
            <a:endParaRPr lang="en-US" dirty="0"/>
          </a:p>
          <a:p>
            <a:r>
              <a:rPr lang="en-US" dirty="0"/>
              <a:t>In order to design a task analysis you can perform the activity yourself and write down all the steps you do. Or you can observe the child and notice what steps he is already doing and in which order, and start from there. Or you could ask someone else to perform the task (someone who is skilled) and write down the steps. Or even combine those different methods. </a:t>
            </a:r>
          </a:p>
        </p:txBody>
      </p:sp>
    </p:spTree>
    <p:extLst>
      <p:ext uri="{BB962C8B-B14F-4D97-AF65-F5344CB8AC3E}">
        <p14:creationId xmlns:p14="http://schemas.microsoft.com/office/powerpoint/2010/main" val="766165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1334929" y="1224950"/>
          <a:ext cx="9098280" cy="4807487"/>
        </p:xfrm>
        <a:graphic>
          <a:graphicData uri="http://schemas.openxmlformats.org/drawingml/2006/table">
            <a:tbl>
              <a:tblPr firstRow="1" firstCol="1" bandRow="1">
                <a:tableStyleId>{5C22544A-7EE6-4342-B048-85BDC9FD1C3A}</a:tableStyleId>
              </a:tblPr>
              <a:tblGrid>
                <a:gridCol w="1254125"/>
                <a:gridCol w="522605"/>
                <a:gridCol w="522605"/>
                <a:gridCol w="522605"/>
                <a:gridCol w="522605"/>
                <a:gridCol w="522605"/>
                <a:gridCol w="522605"/>
                <a:gridCol w="522605"/>
                <a:gridCol w="523240"/>
                <a:gridCol w="523240"/>
                <a:gridCol w="523240"/>
                <a:gridCol w="523240"/>
                <a:gridCol w="523240"/>
                <a:gridCol w="523240"/>
                <a:gridCol w="523240"/>
                <a:gridCol w="523240"/>
              </a:tblGrid>
              <a:tr h="565587">
                <a:tc>
                  <a:txBody>
                    <a:bodyPr/>
                    <a:lstStyle/>
                    <a:p>
                      <a:pPr marL="0" marR="0" algn="ctr">
                        <a:lnSpc>
                          <a:spcPct val="115000"/>
                        </a:lnSpc>
                        <a:spcBef>
                          <a:spcPts val="0"/>
                        </a:spcBef>
                        <a:spcAft>
                          <a:spcPts val="0"/>
                        </a:spcAft>
                      </a:pPr>
                      <a:r>
                        <a:rPr lang="en-US" sz="1100" dirty="0">
                          <a:effectLst/>
                        </a:rPr>
                        <a:t>       Date/teacher</a:t>
                      </a:r>
                    </a:p>
                    <a:p>
                      <a:pPr marL="0" marR="0">
                        <a:lnSpc>
                          <a:spcPct val="115000"/>
                        </a:lnSpc>
                        <a:spcBef>
                          <a:spcPts val="0"/>
                        </a:spcBef>
                        <a:spcAft>
                          <a:spcPts val="0"/>
                        </a:spcAft>
                      </a:pPr>
                      <a:r>
                        <a:rPr lang="en-US" sz="1100" dirty="0">
                          <a:effectLst/>
                        </a:rPr>
                        <a:t>Steps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793">
                <a:tc>
                  <a:txBody>
                    <a:bodyPr/>
                    <a:lstStyle/>
                    <a:p>
                      <a:pPr marL="0" marR="0">
                        <a:lnSpc>
                          <a:spcPct val="115000"/>
                        </a:lnSpc>
                        <a:spcBef>
                          <a:spcPts val="0"/>
                        </a:spcBef>
                        <a:spcAft>
                          <a:spcPts val="0"/>
                        </a:spcAft>
                      </a:pPr>
                      <a:r>
                        <a:rPr lang="en-US" sz="1100">
                          <a:effectLst/>
                        </a:rPr>
                        <a:t>1.Roll up sleeves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793">
                <a:tc>
                  <a:txBody>
                    <a:bodyPr/>
                    <a:lstStyle/>
                    <a:p>
                      <a:pPr marL="0" marR="0">
                        <a:lnSpc>
                          <a:spcPct val="115000"/>
                        </a:lnSpc>
                        <a:spcBef>
                          <a:spcPts val="0"/>
                        </a:spcBef>
                        <a:spcAft>
                          <a:spcPts val="0"/>
                        </a:spcAft>
                      </a:pPr>
                      <a:r>
                        <a:rPr lang="en-US" sz="1100">
                          <a:effectLst/>
                        </a:rPr>
                        <a:t>2. Turn on water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5587">
                <a:tc>
                  <a:txBody>
                    <a:bodyPr/>
                    <a:lstStyle/>
                    <a:p>
                      <a:pPr marL="0" marR="0">
                        <a:lnSpc>
                          <a:spcPct val="115000"/>
                        </a:lnSpc>
                        <a:spcBef>
                          <a:spcPts val="0"/>
                        </a:spcBef>
                        <a:spcAft>
                          <a:spcPts val="0"/>
                        </a:spcAft>
                      </a:pPr>
                      <a:r>
                        <a:rPr lang="en-US" sz="1100" dirty="0">
                          <a:effectLst/>
                        </a:rPr>
                        <a:t>3.Place </a:t>
                      </a:r>
                      <a:r>
                        <a:rPr lang="en-US" sz="1100" dirty="0" smtClean="0">
                          <a:effectLst/>
                        </a:rPr>
                        <a:t>hands </a:t>
                      </a:r>
                      <a:r>
                        <a:rPr lang="en-US" sz="1100" dirty="0">
                          <a:effectLst/>
                        </a:rPr>
                        <a:t>under water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5587">
                <a:tc>
                  <a:txBody>
                    <a:bodyPr/>
                    <a:lstStyle/>
                    <a:p>
                      <a:pPr marL="0" marR="0">
                        <a:lnSpc>
                          <a:spcPct val="115000"/>
                        </a:lnSpc>
                        <a:spcBef>
                          <a:spcPts val="0"/>
                        </a:spcBef>
                        <a:spcAft>
                          <a:spcPts val="0"/>
                        </a:spcAft>
                      </a:pPr>
                      <a:r>
                        <a:rPr lang="en-US" sz="1100">
                          <a:effectLst/>
                        </a:rPr>
                        <a:t>4.Take the soap </a:t>
                      </a:r>
                    </a:p>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5587">
                <a:tc>
                  <a:txBody>
                    <a:bodyPr/>
                    <a:lstStyle/>
                    <a:p>
                      <a:pPr marL="0" marR="0">
                        <a:lnSpc>
                          <a:spcPct val="115000"/>
                        </a:lnSpc>
                        <a:spcBef>
                          <a:spcPts val="0"/>
                        </a:spcBef>
                        <a:spcAft>
                          <a:spcPts val="0"/>
                        </a:spcAft>
                      </a:pPr>
                      <a:r>
                        <a:rPr lang="en-US" sz="1100">
                          <a:effectLst/>
                        </a:rPr>
                        <a:t>5. Rub the soap between palms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48379">
                <a:tc>
                  <a:txBody>
                    <a:bodyPr/>
                    <a:lstStyle/>
                    <a:p>
                      <a:pPr marL="0" marR="0">
                        <a:lnSpc>
                          <a:spcPct val="115000"/>
                        </a:lnSpc>
                        <a:spcBef>
                          <a:spcPts val="0"/>
                        </a:spcBef>
                        <a:spcAft>
                          <a:spcPts val="0"/>
                        </a:spcAft>
                      </a:pPr>
                      <a:r>
                        <a:rPr lang="en-US" sz="1100">
                          <a:effectLst/>
                        </a:rPr>
                        <a:t>6.Put the soap back</a:t>
                      </a:r>
                    </a:p>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5587">
                <a:tc>
                  <a:txBody>
                    <a:bodyPr/>
                    <a:lstStyle/>
                    <a:p>
                      <a:pPr marL="0" marR="0">
                        <a:lnSpc>
                          <a:spcPct val="115000"/>
                        </a:lnSpc>
                        <a:spcBef>
                          <a:spcPts val="0"/>
                        </a:spcBef>
                        <a:spcAft>
                          <a:spcPts val="0"/>
                        </a:spcAft>
                      </a:pPr>
                      <a:r>
                        <a:rPr lang="en-US" sz="1100">
                          <a:effectLst/>
                        </a:rPr>
                        <a:t>7.Rub palms together (3 sec)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5587">
                <a:tc>
                  <a:txBody>
                    <a:bodyPr/>
                    <a:lstStyle/>
                    <a:p>
                      <a:pPr marL="0" marR="0">
                        <a:lnSpc>
                          <a:spcPct val="115000"/>
                        </a:lnSpc>
                        <a:spcBef>
                          <a:spcPts val="0"/>
                        </a:spcBef>
                        <a:spcAft>
                          <a:spcPts val="0"/>
                        </a:spcAft>
                      </a:pPr>
                      <a:r>
                        <a:rPr lang="en-US" sz="1100">
                          <a:effectLst/>
                        </a:rPr>
                        <a:t>8.Rub back of right hand (3sec)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AutoShape 2"/>
          <p:cNvSpPr>
            <a:spLocks noChangeShapeType="1"/>
          </p:cNvSpPr>
          <p:nvPr/>
        </p:nvSpPr>
        <p:spPr bwMode="auto">
          <a:xfrm>
            <a:off x="1334929" y="1335024"/>
            <a:ext cx="1268442" cy="3298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
          <p:cNvSpPr>
            <a:spLocks noChangeShapeType="1"/>
          </p:cNvSpPr>
          <p:nvPr/>
        </p:nvSpPr>
        <p:spPr bwMode="auto">
          <a:xfrm>
            <a:off x="2400300" y="2894013"/>
            <a:ext cx="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559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1334929" y="2199739"/>
          <a:ext cx="9098280" cy="3543518"/>
        </p:xfrm>
        <a:graphic>
          <a:graphicData uri="http://schemas.openxmlformats.org/drawingml/2006/table">
            <a:tbl>
              <a:tblPr firstRow="1" firstCol="1" bandRow="1">
                <a:tableStyleId>{5C22544A-7EE6-4342-B048-85BDC9FD1C3A}</a:tableStyleId>
              </a:tblPr>
              <a:tblGrid>
                <a:gridCol w="1254125"/>
                <a:gridCol w="522605"/>
                <a:gridCol w="522605"/>
                <a:gridCol w="522605"/>
                <a:gridCol w="522605"/>
                <a:gridCol w="522605"/>
                <a:gridCol w="522605"/>
                <a:gridCol w="522605"/>
                <a:gridCol w="523240"/>
                <a:gridCol w="523240"/>
                <a:gridCol w="523240"/>
                <a:gridCol w="523240"/>
                <a:gridCol w="523240"/>
                <a:gridCol w="523240"/>
                <a:gridCol w="523240"/>
                <a:gridCol w="523240"/>
              </a:tblGrid>
              <a:tr h="472469">
                <a:tc>
                  <a:txBody>
                    <a:bodyPr/>
                    <a:lstStyle/>
                    <a:p>
                      <a:pPr marL="0" marR="0">
                        <a:lnSpc>
                          <a:spcPct val="115000"/>
                        </a:lnSpc>
                        <a:spcBef>
                          <a:spcPts val="0"/>
                        </a:spcBef>
                        <a:spcAft>
                          <a:spcPts val="0"/>
                        </a:spcAft>
                      </a:pPr>
                      <a:r>
                        <a:rPr lang="en-US" sz="1100" dirty="0">
                          <a:effectLst/>
                        </a:rPr>
                        <a:t>9. Rub back of left hand (3sec)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2469">
                <a:tc>
                  <a:txBody>
                    <a:bodyPr/>
                    <a:lstStyle/>
                    <a:p>
                      <a:pPr marL="0" marR="0">
                        <a:lnSpc>
                          <a:spcPct val="115000"/>
                        </a:lnSpc>
                        <a:spcBef>
                          <a:spcPts val="0"/>
                        </a:spcBef>
                        <a:spcAft>
                          <a:spcPts val="0"/>
                        </a:spcAft>
                      </a:pPr>
                      <a:r>
                        <a:rPr lang="en-US" sz="1100">
                          <a:effectLst/>
                        </a:rPr>
                        <a:t>10.Rinse hands</a:t>
                      </a:r>
                    </a:p>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2469">
                <a:tc>
                  <a:txBody>
                    <a:bodyPr/>
                    <a:lstStyle/>
                    <a:p>
                      <a:pPr marL="0" marR="0">
                        <a:lnSpc>
                          <a:spcPct val="115000"/>
                        </a:lnSpc>
                        <a:spcBef>
                          <a:spcPts val="0"/>
                        </a:spcBef>
                        <a:spcAft>
                          <a:spcPts val="0"/>
                        </a:spcAft>
                      </a:pPr>
                      <a:r>
                        <a:rPr lang="en-US" sz="1100">
                          <a:effectLst/>
                        </a:rPr>
                        <a:t>11. Turn off water</a:t>
                      </a:r>
                    </a:p>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2469">
                <a:tc>
                  <a:txBody>
                    <a:bodyPr/>
                    <a:lstStyle/>
                    <a:p>
                      <a:pPr marL="0" marR="0">
                        <a:lnSpc>
                          <a:spcPct val="115000"/>
                        </a:lnSpc>
                        <a:spcBef>
                          <a:spcPts val="0"/>
                        </a:spcBef>
                        <a:spcAft>
                          <a:spcPts val="0"/>
                        </a:spcAft>
                      </a:pPr>
                      <a:r>
                        <a:rPr lang="en-US" sz="1100">
                          <a:effectLst/>
                        </a:rPr>
                        <a:t>12. Find hanging cloth towel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2469">
                <a:tc>
                  <a:txBody>
                    <a:bodyPr/>
                    <a:lstStyle/>
                    <a:p>
                      <a:pPr marL="0" marR="0">
                        <a:lnSpc>
                          <a:spcPct val="115000"/>
                        </a:lnSpc>
                        <a:spcBef>
                          <a:spcPts val="0"/>
                        </a:spcBef>
                        <a:spcAft>
                          <a:spcPts val="0"/>
                        </a:spcAft>
                      </a:pPr>
                      <a:r>
                        <a:rPr lang="en-US" sz="1100" dirty="0">
                          <a:effectLst/>
                        </a:rPr>
                        <a:t>13. </a:t>
                      </a:r>
                      <a:r>
                        <a:rPr lang="en-US" sz="1100" dirty="0" smtClean="0">
                          <a:effectLst/>
                        </a:rPr>
                        <a:t>Dry </a:t>
                      </a:r>
                      <a:r>
                        <a:rPr lang="en-US" sz="1100" dirty="0">
                          <a:effectLst/>
                        </a:rPr>
                        <a:t>palms of both hands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2469">
                <a:tc>
                  <a:txBody>
                    <a:bodyPr/>
                    <a:lstStyle/>
                    <a:p>
                      <a:pPr marL="0" marR="0">
                        <a:lnSpc>
                          <a:spcPct val="115000"/>
                        </a:lnSpc>
                        <a:spcBef>
                          <a:spcPts val="0"/>
                        </a:spcBef>
                        <a:spcAft>
                          <a:spcPts val="0"/>
                        </a:spcAft>
                      </a:pPr>
                      <a:r>
                        <a:rPr lang="en-US" sz="1100" dirty="0" smtClean="0">
                          <a:effectLst/>
                        </a:rPr>
                        <a:t>14.Dry </a:t>
                      </a:r>
                      <a:r>
                        <a:rPr lang="en-US" sz="1100" dirty="0">
                          <a:effectLst/>
                        </a:rPr>
                        <a:t>back of right hand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2469">
                <a:tc>
                  <a:txBody>
                    <a:bodyPr/>
                    <a:lstStyle/>
                    <a:p>
                      <a:pPr marL="0" marR="0">
                        <a:lnSpc>
                          <a:spcPct val="115000"/>
                        </a:lnSpc>
                        <a:spcBef>
                          <a:spcPts val="0"/>
                        </a:spcBef>
                        <a:spcAft>
                          <a:spcPts val="0"/>
                        </a:spcAft>
                      </a:pPr>
                      <a:r>
                        <a:rPr lang="en-US" sz="1100" dirty="0">
                          <a:effectLst/>
                        </a:rPr>
                        <a:t>15. </a:t>
                      </a:r>
                      <a:r>
                        <a:rPr lang="en-US" sz="1100" dirty="0" smtClean="0">
                          <a:effectLst/>
                        </a:rPr>
                        <a:t>Dry </a:t>
                      </a:r>
                      <a:r>
                        <a:rPr lang="en-US" sz="1100" dirty="0">
                          <a:effectLst/>
                        </a:rPr>
                        <a:t>back of left hand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6235">
                <a:tc>
                  <a:txBody>
                    <a:bodyPr/>
                    <a:lstStyle/>
                    <a:p>
                      <a:pPr marL="0" marR="0">
                        <a:lnSpc>
                          <a:spcPct val="115000"/>
                        </a:lnSpc>
                        <a:spcBef>
                          <a:spcPts val="0"/>
                        </a:spcBef>
                        <a:spcAft>
                          <a:spcPts val="0"/>
                        </a:spcAft>
                      </a:pPr>
                      <a:r>
                        <a:rPr lang="en-US" sz="1100">
                          <a:effectLst/>
                        </a:rPr>
                        <a:t>16.Put towel back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9283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Once you have the steps, it’s time to start teaching them.</a:t>
            </a:r>
          </a:p>
          <a:p>
            <a:r>
              <a:rPr lang="en-US" dirty="0" smtClean="0"/>
              <a:t>There are three methods we can use, in order to do that: backward chaining, forward chaining and total task.</a:t>
            </a:r>
          </a:p>
          <a:p>
            <a:r>
              <a:rPr lang="en-US" dirty="0" smtClean="0"/>
              <a:t>I will describe all of them so that you will have a better understanding and choose the one that suits your child the best.</a:t>
            </a:r>
            <a:endParaRPr lang="en-US" dirty="0"/>
          </a:p>
        </p:txBody>
      </p:sp>
    </p:spTree>
    <p:extLst>
      <p:ext uri="{BB962C8B-B14F-4D97-AF65-F5344CB8AC3E}">
        <p14:creationId xmlns:p14="http://schemas.microsoft.com/office/powerpoint/2010/main" val="363528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Total task means teaching all the steps in the chain, in the order they are normally done, and helping the child with each step where help is necessary.</a:t>
            </a:r>
          </a:p>
          <a:p>
            <a:r>
              <a:rPr lang="en-US" dirty="0" smtClean="0"/>
              <a:t>It is important to reinforce this activity (initially, we can use more reinforcement throughout the chain if necessary and decrease it gradually, so that in the end we can offer reinforcement only after the whole sequence is completed). </a:t>
            </a:r>
          </a:p>
          <a:p>
            <a:endParaRPr lang="en-US" dirty="0"/>
          </a:p>
          <a:p>
            <a:endParaRPr lang="en-US" dirty="0"/>
          </a:p>
        </p:txBody>
      </p:sp>
    </p:spTree>
    <p:extLst>
      <p:ext uri="{BB962C8B-B14F-4D97-AF65-F5344CB8AC3E}">
        <p14:creationId xmlns:p14="http://schemas.microsoft.com/office/powerpoint/2010/main" val="3559024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 a parent, getting your child to go through all the steps of a morning or evening routine can be difficult, especially if your target </a:t>
            </a:r>
            <a:r>
              <a:rPr lang="en-US" dirty="0"/>
              <a:t>i</a:t>
            </a:r>
            <a:r>
              <a:rPr lang="en-US" dirty="0" smtClean="0"/>
              <a:t>s for him/her to do them independently. </a:t>
            </a:r>
          </a:p>
          <a:p>
            <a:endParaRPr lang="en-US" dirty="0"/>
          </a:p>
          <a:p>
            <a:r>
              <a:rPr lang="en-US" dirty="0" smtClean="0"/>
              <a:t>Therefore, the target of this presentation is to find strategies that can help them achieve that goal. </a:t>
            </a:r>
            <a:endParaRPr lang="en-US" dirty="0"/>
          </a:p>
        </p:txBody>
      </p:sp>
    </p:spTree>
    <p:extLst>
      <p:ext uri="{BB962C8B-B14F-4D97-AF65-F5344CB8AC3E}">
        <p14:creationId xmlns:p14="http://schemas.microsoft.com/office/powerpoint/2010/main" val="2164987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Forward chaining means teaching the sequence in the correct order, but focusing only on the first step, and having the adult complete the rest.</a:t>
            </a:r>
          </a:p>
          <a:p>
            <a:r>
              <a:rPr lang="en-US" dirty="0" smtClean="0"/>
              <a:t>Reinforcement will be offered after this first step. </a:t>
            </a:r>
          </a:p>
          <a:p>
            <a:r>
              <a:rPr lang="en-US" dirty="0" smtClean="0"/>
              <a:t>As soon as the child learns to correctly perform the first step, we will move on to the second one, so that he will have to do both steps (and receive reinforcement), and the adult will complete the rest. </a:t>
            </a:r>
          </a:p>
          <a:p>
            <a:r>
              <a:rPr lang="en-US" dirty="0" smtClean="0"/>
              <a:t>The sequence will continue like this, until the child will learn to perform it independently. </a:t>
            </a:r>
            <a:endParaRPr lang="en-US" dirty="0"/>
          </a:p>
        </p:txBody>
      </p:sp>
    </p:spTree>
    <p:extLst>
      <p:ext uri="{BB962C8B-B14F-4D97-AF65-F5344CB8AC3E}">
        <p14:creationId xmlns:p14="http://schemas.microsoft.com/office/powerpoint/2010/main" val="276374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Backward chaining means that the adult will perform all the steps in the sequence except for the last one, which will be performed by the child. He will receive reinforcement after this last step.</a:t>
            </a:r>
          </a:p>
          <a:p>
            <a:r>
              <a:rPr lang="en-US" dirty="0" smtClean="0"/>
              <a:t>As soon as the child learns to perform this step independently, the adult will perform all the steps in the sequence except the last two, which will be performed by the child.</a:t>
            </a:r>
          </a:p>
          <a:p>
            <a:r>
              <a:rPr lang="en-US" dirty="0"/>
              <a:t>The sequence will continue like </a:t>
            </a:r>
            <a:r>
              <a:rPr lang="en-US" dirty="0" smtClean="0"/>
              <a:t>this </a:t>
            </a:r>
            <a:r>
              <a:rPr lang="en-US" dirty="0"/>
              <a:t>until the child will learn to perform the whole </a:t>
            </a:r>
            <a:r>
              <a:rPr lang="en-US" dirty="0" smtClean="0"/>
              <a:t>sequence </a:t>
            </a:r>
            <a:r>
              <a:rPr lang="en-US" dirty="0"/>
              <a:t>independently. </a:t>
            </a:r>
          </a:p>
          <a:p>
            <a:endParaRPr lang="en-US" dirty="0"/>
          </a:p>
        </p:txBody>
      </p:sp>
    </p:spTree>
    <p:extLst>
      <p:ext uri="{BB962C8B-B14F-4D97-AF65-F5344CB8AC3E}">
        <p14:creationId xmlns:p14="http://schemas.microsoft.com/office/powerpoint/2010/main" val="28929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smtClean="0"/>
          </a:p>
          <a:p>
            <a:r>
              <a:rPr lang="en-US" smtClean="0"/>
              <a:t>After </a:t>
            </a:r>
            <a:r>
              <a:rPr lang="en-US" dirty="0" smtClean="0"/>
              <a:t>each activity is taught, you can focus on connecting them into a sequence and work on transition and the completion of the </a:t>
            </a:r>
            <a:r>
              <a:rPr lang="en-US" smtClean="0"/>
              <a:t>whole routine.</a:t>
            </a:r>
            <a:endParaRPr lang="en-US" dirty="0"/>
          </a:p>
        </p:txBody>
      </p:sp>
    </p:spTree>
    <p:extLst>
      <p:ext uri="{BB962C8B-B14F-4D97-AF65-F5344CB8AC3E}">
        <p14:creationId xmlns:p14="http://schemas.microsoft.com/office/powerpoint/2010/main" val="1234939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First of all, make a list with all the steps in the morning/bedtime routine.</a:t>
            </a:r>
          </a:p>
          <a:p>
            <a:r>
              <a:rPr lang="en-US" dirty="0" smtClean="0"/>
              <a:t>Here is an example for the morning routine: go to the toilet, wash hands and face, get dressed, have breakfast, brush teeth and make the bed.</a:t>
            </a:r>
          </a:p>
          <a:p>
            <a:r>
              <a:rPr lang="en-US" dirty="0" smtClean="0"/>
              <a:t>Next, we can have two different scenarios. In the first one, your child is able to perform each of those tasks independently, but he does not transition from one to another, therefore he is not able to do the routine without your help.</a:t>
            </a:r>
            <a:endParaRPr lang="en-US" dirty="0"/>
          </a:p>
        </p:txBody>
      </p:sp>
    </p:spTree>
    <p:extLst>
      <p:ext uri="{BB962C8B-B14F-4D97-AF65-F5344CB8AC3E}">
        <p14:creationId xmlns:p14="http://schemas.microsoft.com/office/powerpoint/2010/main" val="258932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If this is the case, you can use a visual schedule in order to help him.</a:t>
            </a:r>
          </a:p>
          <a:p>
            <a:r>
              <a:rPr lang="en-US" dirty="0" smtClean="0"/>
              <a:t>The schedule should contain pictures of the activities you want him to do, in the order he is suppose to do them. If he can read, you can add writing to the pictures, or maybe you can have a written schedule, without any pictures.</a:t>
            </a:r>
          </a:p>
          <a:p>
            <a:endParaRPr lang="en-US" dirty="0" smtClean="0"/>
          </a:p>
          <a:p>
            <a:endParaRPr lang="en-US" dirty="0" smtClean="0"/>
          </a:p>
          <a:p>
            <a:endParaRPr lang="en-US" dirty="0"/>
          </a:p>
        </p:txBody>
      </p:sp>
    </p:spTree>
    <p:extLst>
      <p:ext uri="{BB962C8B-B14F-4D97-AF65-F5344CB8AC3E}">
        <p14:creationId xmlns:p14="http://schemas.microsoft.com/office/powerpoint/2010/main" val="246370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Pediatric Occupational Therapy Tips: A Visual Schedule to Help with  Challenging Morning Routine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53353" y="2286000"/>
            <a:ext cx="4461432"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231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Visual Schedule for Childr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7402" y="2797362"/>
            <a:ext cx="5333333" cy="30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589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Pin on My Sav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5019" y="2329132"/>
            <a:ext cx="3441940" cy="437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00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Pin on My Mountiain Wild Blo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42552" y="2286000"/>
            <a:ext cx="268303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0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Bedtime Routine Visual Support by Foundation Lane | TP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1569" y="2709862"/>
            <a:ext cx="44450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063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emplate>Integral</Template>
  <TotalTime>252</TotalTime>
  <Words>1068</Words>
  <Application>Microsoft Office PowerPoint</Application>
  <PresentationFormat>Widescreen</PresentationFormat>
  <Paragraphs>321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Times New Roman</vt:lpstr>
      <vt:lpstr>Tw Cen MT</vt:lpstr>
      <vt:lpstr>Tw Cen MT Condensed</vt:lpstr>
      <vt:lpstr>Wingdings 3</vt:lpstr>
      <vt:lpstr>Integral</vt:lpstr>
      <vt:lpstr>How to be more independent: Morning and evening routines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Morning and evening routines</dc:title>
  <dc:creator>Microsoft account</dc:creator>
  <cp:lastModifiedBy>Microsoft account</cp:lastModifiedBy>
  <cp:revision>28</cp:revision>
  <dcterms:created xsi:type="dcterms:W3CDTF">2023-08-28T10:23:58Z</dcterms:created>
  <dcterms:modified xsi:type="dcterms:W3CDTF">2023-10-06T06:52:10Z</dcterms:modified>
</cp:coreProperties>
</file>